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FD3F1"/>
    <a:srgbClr val="ED4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0" d="100"/>
          <a:sy n="200" d="100"/>
        </p:scale>
        <p:origin x="510" y="-69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7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6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0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3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6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1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5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2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7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0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4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9E24B-AEEC-4A17-B103-52FEBD9F202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80C64-7822-4501-A483-C4A73C56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etktuan.ck@uneti.edu.vn" TargetMode="External"/><Relationship Id="rId13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mailto:Natuan.ck@uneti.edu.vn" TargetMode="External"/><Relationship Id="rId12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hquang@uneti.edu.vn" TargetMode="External"/><Relationship Id="rId11" Type="http://schemas.openxmlformats.org/officeDocument/2006/relationships/image" Target="../media/image3.png"/><Relationship Id="rId5" Type="http://schemas.openxmlformats.org/officeDocument/2006/relationships/hyperlink" Target="mailto:bngocnd@tnut.edu.vn" TargetMode="External"/><Relationship Id="rId10" Type="http://schemas.openxmlformats.org/officeDocument/2006/relationships/hyperlink" Target="mailto:vungocpi@tnut.edu.vn" TargetMode="External"/><Relationship Id="rId4" Type="http://schemas.openxmlformats.org/officeDocument/2006/relationships/hyperlink" Target="mailto:anhlh@vlute.edu.vn" TargetMode="External"/><Relationship Id="rId9" Type="http://schemas.openxmlformats.org/officeDocument/2006/relationships/hyperlink" Target="mailto:tnhthinh@ntt.edu.v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0925"/>
            <a:ext cx="6858000" cy="6267664"/>
          </a:xfrm>
          <a:prstGeom prst="rect">
            <a:avLst/>
          </a:prstGeom>
          <a:gradFill>
            <a:gsLst>
              <a:gs pos="17000">
                <a:schemeClr val="accent2">
                  <a:lumMod val="5000"/>
                  <a:lumOff val="95000"/>
                  <a:alpha val="0"/>
                </a:schemeClr>
              </a:gs>
              <a:gs pos="100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dist="50800" dir="6000000" sx="1000" sy="1000" algn="ctr" rotWithShape="0">
              <a:srgbClr val="000000">
                <a:alpha val="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100126" y="3381375"/>
            <a:ext cx="3290774" cy="1691033"/>
          </a:xfrm>
          <a:prstGeom prst="roundRect">
            <a:avLst>
              <a:gd name="adj" fmla="val 8102"/>
            </a:avLst>
          </a:prstGeom>
          <a:gradFill>
            <a:gsLst>
              <a:gs pos="17000">
                <a:schemeClr val="accent2">
                  <a:lumMod val="5000"/>
                  <a:lumOff val="95000"/>
                  <a:alpha val="10000"/>
                </a:schemeClr>
              </a:gs>
              <a:gs pos="100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 w="47625" cmpd="thickThin">
            <a:solidFill>
              <a:srgbClr val="00B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9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study, the nozzle wear rate per hour, the time for changing a nozzle, the compressive power were chosen as the input parameters to optimize for finding the maximum nozzle lifetime as well as 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minimum cleaning cost. 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screening </a:t>
            </a:r>
            <a:r>
              <a:rPr lang="en-US" sz="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 is developed. The results 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  <a:r>
              <a:rPr lang="en-US" sz="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the compressive power has the dominant effect on the cleaning cost, while two 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remaining process 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minor impacts on the response. </a:t>
            </a:r>
            <a:r>
              <a:rPr lang="en-US" sz="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cleaning cost maximizes of 4.108 USD/m2 at the nozzle wear rate per hour of 10-3 mm/h, the time for changing a nozzle of 10 min, 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compressive power 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1030 kW.</a:t>
            </a:r>
          </a:p>
          <a:p>
            <a:pPr algn="just"/>
            <a:endParaRPr lang="en-US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824479" y="3225749"/>
            <a:ext cx="1836681" cy="32267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FF00"/>
                </a:solidFill>
              </a:rPr>
              <a:t>Introduction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3637" y="5326214"/>
            <a:ext cx="3270824" cy="4156075"/>
          </a:xfrm>
          <a:prstGeom prst="roundRect">
            <a:avLst>
              <a:gd name="adj" fmla="val 4762"/>
            </a:avLst>
          </a:prstGeom>
          <a:gradFill>
            <a:gsLst>
              <a:gs pos="17000">
                <a:schemeClr val="accent2">
                  <a:lumMod val="5000"/>
                  <a:lumOff val="95000"/>
                  <a:alpha val="0"/>
                </a:schemeClr>
              </a:gs>
              <a:gs pos="100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 w="47625"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endParaRPr lang="en-US" sz="1200" smtClean="0">
              <a:solidFill>
                <a:srgbClr val="002060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657590" y="5150782"/>
            <a:ext cx="2175846" cy="38409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</a:rPr>
              <a:t>Experimental </a:t>
            </a:r>
            <a:r>
              <a:rPr lang="en-US" sz="1400" b="1" dirty="0" smtClean="0">
                <a:solidFill>
                  <a:srgbClr val="FFFF00"/>
                </a:solidFill>
              </a:rPr>
              <a:t>procedure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519601" y="3381376"/>
            <a:ext cx="3200400" cy="3776662"/>
          </a:xfrm>
          <a:prstGeom prst="roundRect">
            <a:avLst>
              <a:gd name="adj" fmla="val 3274"/>
            </a:avLst>
          </a:prstGeom>
          <a:gradFill>
            <a:gsLst>
              <a:gs pos="17000">
                <a:schemeClr val="accent2">
                  <a:lumMod val="5000"/>
                  <a:lumOff val="95000"/>
                  <a:alpha val="0"/>
                </a:schemeClr>
              </a:gs>
              <a:gs pos="100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 w="47625"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00" dirty="0" smtClean="0">
                <a:solidFill>
                  <a:schemeClr val="tx1"/>
                </a:solidFill>
              </a:rPr>
              <a:t>. 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0" name="Flowchart: Terminator 39"/>
          <p:cNvSpPr/>
          <p:nvPr/>
        </p:nvSpPr>
        <p:spPr>
          <a:xfrm>
            <a:off x="4104019" y="3240791"/>
            <a:ext cx="2028825" cy="288924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</a:rPr>
              <a:t>Results and discussion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3518849" y="7441406"/>
            <a:ext cx="3249302" cy="2403852"/>
          </a:xfrm>
          <a:prstGeom prst="roundRect">
            <a:avLst>
              <a:gd name="adj" fmla="val 6456"/>
            </a:avLst>
          </a:prstGeom>
          <a:gradFill>
            <a:gsLst>
              <a:gs pos="17000">
                <a:schemeClr val="accent2">
                  <a:lumMod val="5000"/>
                  <a:lumOff val="95000"/>
                  <a:alpha val="10000"/>
                </a:schemeClr>
              </a:gs>
              <a:gs pos="100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 w="47625"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sz="9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GB" sz="9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Optimization process to find the minimum cleaning cost for the abrasive blasting system with a boron carbide nozzle is presented in this study. Three main process parameters including the nozzle wear rate per hour, </a:t>
            </a:r>
            <a:r>
              <a:rPr lang="en-US" sz="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time for changing a nozzle, the compressive power are selected to investigate their impacts on the responses, maximum lifetime of nozzle. The following conclusions can be made:</a:t>
            </a:r>
          </a:p>
          <a:p>
            <a:pPr algn="just"/>
            <a:r>
              <a:rPr lang="en-US" sz="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Compressive power has dominant effect on the cleaning cost, while two remaining process parameters have minor impacts on the response. </a:t>
            </a:r>
          </a:p>
          <a:p>
            <a:pPr lvl="0" algn="just"/>
            <a:r>
              <a:rPr lang="en-US" sz="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</a:t>
            </a:r>
            <a:r>
              <a:rPr lang="en-US" sz="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cleaning cost minimizes at 4.108 USD/m</a:t>
            </a:r>
            <a:r>
              <a:rPr lang="en-US" sz="8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the wear rate per hour is 10</a:t>
            </a:r>
            <a:r>
              <a:rPr lang="en-US" sz="8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mm/h, the time for changing a nozzle is 10 min, and the compressive power is 1030 kW.</a:t>
            </a:r>
          </a:p>
          <a:p>
            <a:pPr lvl="0" algn="just"/>
            <a:r>
              <a:rPr lang="en-US" sz="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</a:t>
            </a:r>
            <a:r>
              <a:rPr lang="en-US" sz="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transferred data by using Johnson transformation are well fitted to normal distribution. These P-values are more important to significant level of 0.05 when theirs values are </a:t>
            </a:r>
            <a:r>
              <a:rPr lang="en-US" sz="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00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0.818 and </a:t>
            </a:r>
            <a:r>
              <a:rPr lang="en-US" sz="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800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0.634.</a:t>
            </a:r>
          </a:p>
          <a:p>
            <a:pPr algn="just"/>
            <a:endParaRPr lang="en-US" sz="9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Flowchart: Terminator 66"/>
          <p:cNvSpPr/>
          <p:nvPr/>
        </p:nvSpPr>
        <p:spPr>
          <a:xfrm>
            <a:off x="4253423" y="7280071"/>
            <a:ext cx="1633402" cy="32267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</a:rPr>
              <a:t>Conclusions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80975" y="9506704"/>
            <a:ext cx="3190875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800" b="1" dirty="0" smtClean="0">
                <a:solidFill>
                  <a:srgbClr val="FF0000"/>
                </a:solidFill>
              </a:rPr>
              <a:t>Acknowledgments: </a:t>
            </a:r>
            <a:r>
              <a:rPr lang="en-GB" sz="800" dirty="0" smtClean="0">
                <a:solidFill>
                  <a:srgbClr val="FF0000"/>
                </a:solidFill>
              </a:rPr>
              <a:t>The work described in this paper was supported by Thai Nguyen University of Technology for a scientific project.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1430852"/>
            <a:ext cx="6858000" cy="1846659"/>
          </a:xfrm>
          <a:prstGeom prst="rect">
            <a:avLst/>
          </a:prstGeom>
          <a:blipFill dpi="0" rotWithShape="1">
            <a:blip r:embed="rId3">
              <a:alphaModFix amt="47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Studying the Impacts of Process Parameters on the Cost of Blasting Process 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Boron Carbide Nozzle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Hoang Anh</a:t>
            </a:r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1,a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Nguyen </a:t>
            </a:r>
            <a:r>
              <a:rPr lang="en-US" sz="1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Ngoc</a:t>
            </a:r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2,b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Nguyen </a:t>
            </a:r>
            <a:r>
              <a:rPr lang="en-US" sz="1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Huu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Quang</a:t>
            </a:r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3,c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Nguyen </a:t>
            </a:r>
            <a:r>
              <a:rPr lang="en-US" sz="1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Tuan</a:t>
            </a:r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3,d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Trinh </a:t>
            </a:r>
            <a:r>
              <a:rPr lang="en-US" sz="1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Kieu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Tuan</a:t>
            </a:r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3,e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1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 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Ngoc </a:t>
            </a:r>
            <a:r>
              <a:rPr lang="en-US" sz="1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Thinh</a:t>
            </a:r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4,f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 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Ngoc Giang</a:t>
            </a:r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2,g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Vu Ngoc Pi</a:t>
            </a:r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2,* </a:t>
            </a:r>
            <a:endParaRPr lang="en-US" sz="1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 Long University of Technology Education, Vietnam</a:t>
            </a:r>
          </a:p>
          <a:p>
            <a:pPr algn="ctr"/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Thai Nguyen University of Technology, Vietnam</a:t>
            </a:r>
          </a:p>
          <a:p>
            <a:pPr algn="ctr"/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Economics - Technology for Industries, Vietnam</a:t>
            </a:r>
          </a:p>
          <a:p>
            <a:pPr algn="ctr"/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Nguyen Tat </a:t>
            </a:r>
            <a:r>
              <a:rPr lang="en-US" sz="1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University, Vietnam</a:t>
            </a:r>
          </a:p>
          <a:p>
            <a:pPr algn="ctr"/>
            <a:r>
              <a:rPr lang="en-US" sz="1000" u="sng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anhlh@vlute.edu.vn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u="sng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b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ngocnd@tnut.edu.vn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nhquang@uneti.edu.vn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Natuan.ck@uneti.edu.vn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u="sng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e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tktuan.ck@uneti.edu.vn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1000" u="sng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tnhthinh@ntt.edu.vn</a:t>
            </a:r>
            <a:r>
              <a:rPr lang="en-US" sz="1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u="sng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0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tranngocgiang@tnut.edu.vn</a:t>
            </a:r>
            <a:endParaRPr lang="en-US" sz="1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Corresponding author: </a:t>
            </a:r>
            <a:r>
              <a:rPr lang="en-US" sz="10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vungocpi@tnut.edu.vn</a:t>
            </a:r>
            <a:endParaRPr lang="en-US" sz="1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1"/>
            <a:ext cx="6858000" cy="1425118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45130" y="5522648"/>
            <a:ext cx="195645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1.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Input parameters and levels.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0172"/>
              </p:ext>
            </p:extLst>
          </p:nvPr>
        </p:nvGraphicFramePr>
        <p:xfrm>
          <a:off x="214619" y="5785362"/>
          <a:ext cx="3105598" cy="1004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6632">
                  <a:extLst>
                    <a:ext uri="{9D8B030D-6E8A-4147-A177-3AD203B41FA5}">
                      <a16:colId xmlns:a16="http://schemas.microsoft.com/office/drawing/2014/main" val="396167845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18015183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94442343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341481098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966296794"/>
                    </a:ext>
                  </a:extLst>
                </a:gridCol>
                <a:gridCol w="488116">
                  <a:extLst>
                    <a:ext uri="{9D8B030D-6E8A-4147-A177-3AD203B41FA5}">
                      <a16:colId xmlns:a16="http://schemas.microsoft.com/office/drawing/2014/main" val="2892459155"/>
                    </a:ext>
                  </a:extLst>
                </a:gridCol>
              </a:tblGrid>
              <a:tr h="2226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1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904640"/>
                  </a:ext>
                </a:extLst>
              </a:tr>
              <a:tr h="2606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Nozzle wear rate per hour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65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mm/h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3087952"/>
                  </a:ext>
                </a:extLst>
              </a:tr>
              <a:tr h="2606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for changing a nozzle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min.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8712036"/>
                  </a:ext>
                </a:extLst>
              </a:tr>
              <a:tr h="2606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Compressure</a:t>
                      </a: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power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685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1030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7264128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084886"/>
              </p:ext>
            </p:extLst>
          </p:nvPr>
        </p:nvGraphicFramePr>
        <p:xfrm>
          <a:off x="217397" y="7030031"/>
          <a:ext cx="3102820" cy="234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753">
                  <a:extLst>
                    <a:ext uri="{9D8B030D-6E8A-4147-A177-3AD203B41FA5}">
                      <a16:colId xmlns:a16="http://schemas.microsoft.com/office/drawing/2014/main" val="193439167"/>
                    </a:ext>
                  </a:extLst>
                </a:gridCol>
                <a:gridCol w="311983">
                  <a:extLst>
                    <a:ext uri="{9D8B030D-6E8A-4147-A177-3AD203B41FA5}">
                      <a16:colId xmlns:a16="http://schemas.microsoft.com/office/drawing/2014/main" val="2638220091"/>
                    </a:ext>
                  </a:extLst>
                </a:gridCol>
                <a:gridCol w="292630">
                  <a:extLst>
                    <a:ext uri="{9D8B030D-6E8A-4147-A177-3AD203B41FA5}">
                      <a16:colId xmlns:a16="http://schemas.microsoft.com/office/drawing/2014/main" val="944697825"/>
                    </a:ext>
                  </a:extLst>
                </a:gridCol>
                <a:gridCol w="421059">
                  <a:extLst>
                    <a:ext uri="{9D8B030D-6E8A-4147-A177-3AD203B41FA5}">
                      <a16:colId xmlns:a16="http://schemas.microsoft.com/office/drawing/2014/main" val="3667788510"/>
                    </a:ext>
                  </a:extLst>
                </a:gridCol>
                <a:gridCol w="486740">
                  <a:extLst>
                    <a:ext uri="{9D8B030D-6E8A-4147-A177-3AD203B41FA5}">
                      <a16:colId xmlns:a16="http://schemas.microsoft.com/office/drawing/2014/main" val="2284637316"/>
                    </a:ext>
                  </a:extLst>
                </a:gridCol>
                <a:gridCol w="621620">
                  <a:extLst>
                    <a:ext uri="{9D8B030D-6E8A-4147-A177-3AD203B41FA5}">
                      <a16:colId xmlns:a16="http://schemas.microsoft.com/office/drawing/2014/main" val="3679327885"/>
                    </a:ext>
                  </a:extLst>
                </a:gridCol>
                <a:gridCol w="716035">
                  <a:extLst>
                    <a:ext uri="{9D8B030D-6E8A-4147-A177-3AD203B41FA5}">
                      <a16:colId xmlns:a16="http://schemas.microsoft.com/office/drawing/2014/main" val="2116807246"/>
                    </a:ext>
                  </a:extLst>
                </a:gridCol>
              </a:tblGrid>
              <a:tr h="260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65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65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65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[mm]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65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endParaRPr lang="en-US" sz="6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[USD/m</a:t>
                      </a:r>
                      <a:r>
                        <a:rPr lang="en-US" sz="65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S/N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177890"/>
                  </a:ext>
                </a:extLst>
              </a:tr>
              <a:tr h="231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13.230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9.736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-19.7674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6836723"/>
                  </a:ext>
                </a:extLst>
              </a:tr>
              <a:tr h="231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685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12.770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5.609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-14.9782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3729307"/>
                  </a:ext>
                </a:extLst>
              </a:tr>
              <a:tr h="231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1030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12.720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4.108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-12.2724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6980655"/>
                  </a:ext>
                </a:extLst>
              </a:tr>
              <a:tr h="231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685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12.810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5.613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-14.9835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4127759"/>
                  </a:ext>
                </a:extLst>
              </a:tr>
              <a:tr h="231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1030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12.740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4.110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-12.2771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3441316"/>
                  </a:ext>
                </a:extLst>
              </a:tr>
              <a:tr h="231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13.380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9.743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-19.7741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9080095"/>
                  </a:ext>
                </a:extLst>
              </a:tr>
              <a:tr h="231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1030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12.760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4.111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-12.2798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0469749"/>
                  </a:ext>
                </a:extLst>
              </a:tr>
              <a:tr h="231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13.440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9.746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-19.7768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9492345"/>
                  </a:ext>
                </a:extLst>
              </a:tr>
              <a:tr h="231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685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12.900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5.621</a:t>
                      </a:r>
                      <a:endParaRPr lang="en-US" sz="6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-14.9968</a:t>
                      </a:r>
                      <a:endParaRPr lang="en-US" sz="6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134059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293687" y="6759347"/>
            <a:ext cx="2965450" cy="25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</a:t>
            </a:r>
            <a:r>
              <a:rPr lang="en-US" sz="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US" sz="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of tests designed by Taguchi L9 (3^3).</a:t>
            </a:r>
          </a:p>
        </p:txBody>
      </p:sp>
      <p:pic>
        <p:nvPicPr>
          <p:cNvPr id="36" name="Picture 35"/>
          <p:cNvPicPr/>
          <p:nvPr/>
        </p:nvPicPr>
        <p:blipFill>
          <a:blip r:embed="rId12"/>
          <a:stretch>
            <a:fillRect/>
          </a:stretch>
        </p:blipFill>
        <p:spPr>
          <a:xfrm>
            <a:off x="3587748" y="5341128"/>
            <a:ext cx="3057640" cy="171461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688737" y="5154755"/>
            <a:ext cx="2874986" cy="20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28650" algn="l"/>
              </a:tabLst>
            </a:pPr>
            <a:r>
              <a:rPr lang="en-US" sz="7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</a:t>
            </a:r>
            <a:r>
              <a:rPr lang="en-US" sz="7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</a:t>
            </a:r>
            <a:r>
              <a:rPr lang="en-US" sz="7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Johnson transformation between two set data of </a:t>
            </a:r>
            <a:r>
              <a:rPr lang="en-US" sz="700" b="1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US" sz="700" b="1" baseline="-250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</a:t>
            </a:r>
            <a:r>
              <a:rPr lang="en-US" sz="7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7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31315"/>
              </p:ext>
            </p:extLst>
          </p:nvPr>
        </p:nvGraphicFramePr>
        <p:xfrm>
          <a:off x="3587748" y="3874293"/>
          <a:ext cx="1481139" cy="1276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47">
                  <a:extLst>
                    <a:ext uri="{9D8B030D-6E8A-4147-A177-3AD203B41FA5}">
                      <a16:colId xmlns:a16="http://schemas.microsoft.com/office/drawing/2014/main" val="1727650303"/>
                    </a:ext>
                  </a:extLst>
                </a:gridCol>
                <a:gridCol w="105455">
                  <a:extLst>
                    <a:ext uri="{9D8B030D-6E8A-4147-A177-3AD203B41FA5}">
                      <a16:colId xmlns:a16="http://schemas.microsoft.com/office/drawing/2014/main" val="384459164"/>
                    </a:ext>
                  </a:extLst>
                </a:gridCol>
                <a:gridCol w="211677">
                  <a:extLst>
                    <a:ext uri="{9D8B030D-6E8A-4147-A177-3AD203B41FA5}">
                      <a16:colId xmlns:a16="http://schemas.microsoft.com/office/drawing/2014/main" val="966496307"/>
                    </a:ext>
                  </a:extLst>
                </a:gridCol>
                <a:gridCol w="213980">
                  <a:extLst>
                    <a:ext uri="{9D8B030D-6E8A-4147-A177-3AD203B41FA5}">
                      <a16:colId xmlns:a16="http://schemas.microsoft.com/office/drawing/2014/main" val="598913936"/>
                    </a:ext>
                  </a:extLst>
                </a:gridCol>
                <a:gridCol w="241261">
                  <a:extLst>
                    <a:ext uri="{9D8B030D-6E8A-4147-A177-3AD203B41FA5}">
                      <a16:colId xmlns:a16="http://schemas.microsoft.com/office/drawing/2014/main" val="1370683599"/>
                    </a:ext>
                  </a:extLst>
                </a:gridCol>
                <a:gridCol w="348079">
                  <a:extLst>
                    <a:ext uri="{9D8B030D-6E8A-4147-A177-3AD203B41FA5}">
                      <a16:colId xmlns:a16="http://schemas.microsoft.com/office/drawing/2014/main" val="2319618443"/>
                    </a:ext>
                  </a:extLst>
                </a:gridCol>
                <a:gridCol w="174040">
                  <a:extLst>
                    <a:ext uri="{9D8B030D-6E8A-4147-A177-3AD203B41FA5}">
                      <a16:colId xmlns:a16="http://schemas.microsoft.com/office/drawing/2014/main" val="1969763091"/>
                    </a:ext>
                  </a:extLst>
                </a:gridCol>
              </a:tblGrid>
              <a:tr h="203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DF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Seq</a:t>
                      </a: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SS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</a:t>
                      </a: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SS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</a:t>
                      </a: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MS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88779"/>
                  </a:ext>
                </a:extLst>
              </a:tr>
              <a:tr h="203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0.0001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0.0001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0.0001</a:t>
                      </a:r>
                      <a:endParaRPr lang="en-US" sz="4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49.27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0.020</a:t>
                      </a:r>
                      <a:endParaRPr lang="en-US" sz="4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extLst>
                  <a:ext uri="{0D108BD9-81ED-4DB2-BD59-A6C34878D82A}">
                    <a16:rowId xmlns:a16="http://schemas.microsoft.com/office/drawing/2014/main" val="17470864"/>
                  </a:ext>
                </a:extLst>
              </a:tr>
              <a:tr h="203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45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0.0000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0.0000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0.0000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11.33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0.081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extLst>
                  <a:ext uri="{0D108BD9-81ED-4DB2-BD59-A6C34878D82A}">
                    <a16:rowId xmlns:a16="http://schemas.microsoft.com/office/drawing/2014/main" val="3046767996"/>
                  </a:ext>
                </a:extLst>
              </a:tr>
              <a:tr h="203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4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51.0182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51.0182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25.5091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22171528.86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extLst>
                  <a:ext uri="{0D108BD9-81ED-4DB2-BD59-A6C34878D82A}">
                    <a16:rowId xmlns:a16="http://schemas.microsoft.com/office/drawing/2014/main" val="3144640034"/>
                  </a:ext>
                </a:extLst>
              </a:tr>
              <a:tr h="261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Residual Error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4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0.0000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0.0000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0.0000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222305707"/>
                  </a:ext>
                </a:extLst>
              </a:tr>
              <a:tr h="203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51.0183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4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2688136004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3554822" y="3535739"/>
            <a:ext cx="15617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</a:t>
            </a:r>
            <a:r>
              <a:rPr lang="en-US" sz="8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</a:t>
            </a:r>
            <a:r>
              <a:rPr lang="en-US" sz="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Analysis of variance of mean cleaning cost.</a:t>
            </a:r>
            <a:endParaRPr lang="en-US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Picture 40"/>
          <p:cNvPicPr/>
          <p:nvPr/>
        </p:nvPicPr>
        <p:blipFill>
          <a:blip r:embed="rId13"/>
          <a:stretch>
            <a:fillRect/>
          </a:stretch>
        </p:blipFill>
        <p:spPr>
          <a:xfrm>
            <a:off x="5093849" y="3874293"/>
            <a:ext cx="1551539" cy="1295512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5090957" y="3548419"/>
            <a:ext cx="15917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</a:t>
            </a:r>
            <a:r>
              <a:rPr lang="en-US" sz="7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</a:t>
            </a:r>
            <a:r>
              <a:rPr lang="en-US" sz="7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7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impacts of process parameters on mean cleaning cost.</a:t>
            </a:r>
            <a:endParaRPr lang="en-US" sz="7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0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</TotalTime>
  <Words>622</Words>
  <Application>Microsoft Office PowerPoint</Application>
  <PresentationFormat>A4 Paper (210x297 mm)</PresentationFormat>
  <Paragraphs>165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Equation.DSMT4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AutoBVT</cp:lastModifiedBy>
  <cp:revision>83</cp:revision>
  <cp:lastPrinted>2019-09-05T16:40:00Z</cp:lastPrinted>
  <dcterms:created xsi:type="dcterms:W3CDTF">2019-09-05T15:13:36Z</dcterms:created>
  <dcterms:modified xsi:type="dcterms:W3CDTF">2021-05-27T13:30:55Z</dcterms:modified>
</cp:coreProperties>
</file>