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FD3F1"/>
    <a:srgbClr val="ED43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50" d="100"/>
          <a:sy n="150" d="100"/>
        </p:scale>
        <p:origin x="1590" y="108"/>
      </p:cViewPr>
      <p:guideLst>
        <p:guide orient="horz" pos="31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539E24B-AEEC-4A17-B103-52FEBD9F202C}" type="datetimeFigureOut">
              <a:rPr lang="en-US" smtClean="0"/>
              <a:pPr/>
              <a:t>5/27/2021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80C64-7822-4501-A483-C4A73C56C925}" type="slidenum">
              <a:rPr lang="en-US" smtClean="0"/>
              <a:pPr/>
              <a:t>‹#›</a:t>
            </a:fld>
            <a:endParaRPr lang="en-US"/>
          </a:p>
        </p:txBody>
      </p:sp>
    </p:spTree>
    <p:extLst>
      <p:ext uri="{BB962C8B-B14F-4D97-AF65-F5344CB8AC3E}">
        <p14:creationId xmlns:p14="http://schemas.microsoft.com/office/powerpoint/2010/main" val="583774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39E24B-AEEC-4A17-B103-52FEBD9F202C}" type="datetimeFigureOut">
              <a:rPr lang="en-US" smtClean="0"/>
              <a:pPr/>
              <a:t>5/27/2021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80C64-7822-4501-A483-C4A73C56C925}" type="slidenum">
              <a:rPr lang="en-US" smtClean="0"/>
              <a:pPr/>
              <a:t>‹#›</a:t>
            </a:fld>
            <a:endParaRPr lang="en-US"/>
          </a:p>
        </p:txBody>
      </p:sp>
    </p:spTree>
    <p:extLst>
      <p:ext uri="{BB962C8B-B14F-4D97-AF65-F5344CB8AC3E}">
        <p14:creationId xmlns:p14="http://schemas.microsoft.com/office/powerpoint/2010/main" val="3402964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39E24B-AEEC-4A17-B103-52FEBD9F202C}" type="datetimeFigureOut">
              <a:rPr lang="en-US" smtClean="0"/>
              <a:pPr/>
              <a:t>5/27/2021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80C64-7822-4501-A483-C4A73C56C925}" type="slidenum">
              <a:rPr lang="en-US" smtClean="0"/>
              <a:pPr/>
              <a:t>‹#›</a:t>
            </a:fld>
            <a:endParaRPr lang="en-US"/>
          </a:p>
        </p:txBody>
      </p:sp>
    </p:spTree>
    <p:extLst>
      <p:ext uri="{BB962C8B-B14F-4D97-AF65-F5344CB8AC3E}">
        <p14:creationId xmlns:p14="http://schemas.microsoft.com/office/powerpoint/2010/main" val="1091507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39E24B-AEEC-4A17-B103-52FEBD9F202C}" type="datetimeFigureOut">
              <a:rPr lang="en-US" smtClean="0"/>
              <a:pPr/>
              <a:t>5/27/2021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80C64-7822-4501-A483-C4A73C56C925}" type="slidenum">
              <a:rPr lang="en-US" smtClean="0"/>
              <a:pPr/>
              <a:t>‹#›</a:t>
            </a:fld>
            <a:endParaRPr lang="en-US"/>
          </a:p>
        </p:txBody>
      </p:sp>
    </p:spTree>
    <p:extLst>
      <p:ext uri="{BB962C8B-B14F-4D97-AF65-F5344CB8AC3E}">
        <p14:creationId xmlns:p14="http://schemas.microsoft.com/office/powerpoint/2010/main" val="2958635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39E24B-AEEC-4A17-B103-52FEBD9F202C}" type="datetimeFigureOut">
              <a:rPr lang="en-US" smtClean="0"/>
              <a:pPr/>
              <a:t>5/27/2021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80C64-7822-4501-A483-C4A73C56C925}" type="slidenum">
              <a:rPr lang="en-US" smtClean="0"/>
              <a:pPr/>
              <a:t>‹#›</a:t>
            </a:fld>
            <a:endParaRPr lang="en-US"/>
          </a:p>
        </p:txBody>
      </p:sp>
    </p:spTree>
    <p:extLst>
      <p:ext uri="{BB962C8B-B14F-4D97-AF65-F5344CB8AC3E}">
        <p14:creationId xmlns:p14="http://schemas.microsoft.com/office/powerpoint/2010/main" val="1928268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539E24B-AEEC-4A17-B103-52FEBD9F202C}" type="datetimeFigureOut">
              <a:rPr lang="en-US" smtClean="0"/>
              <a:pPr/>
              <a:t>5/27/2021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80C64-7822-4501-A483-C4A73C56C925}" type="slidenum">
              <a:rPr lang="en-US" smtClean="0"/>
              <a:pPr/>
              <a:t>‹#›</a:t>
            </a:fld>
            <a:endParaRPr lang="en-US"/>
          </a:p>
        </p:txBody>
      </p:sp>
    </p:spTree>
    <p:extLst>
      <p:ext uri="{BB962C8B-B14F-4D97-AF65-F5344CB8AC3E}">
        <p14:creationId xmlns:p14="http://schemas.microsoft.com/office/powerpoint/2010/main" val="804614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539E24B-AEEC-4A17-B103-52FEBD9F202C}" type="datetimeFigureOut">
              <a:rPr lang="en-US" smtClean="0"/>
              <a:pPr/>
              <a:t>5/27/2021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480C64-7822-4501-A483-C4A73C56C925}" type="slidenum">
              <a:rPr lang="en-US" smtClean="0"/>
              <a:pPr/>
              <a:t>‹#›</a:t>
            </a:fld>
            <a:endParaRPr lang="en-US"/>
          </a:p>
        </p:txBody>
      </p:sp>
    </p:spTree>
    <p:extLst>
      <p:ext uri="{BB962C8B-B14F-4D97-AF65-F5344CB8AC3E}">
        <p14:creationId xmlns:p14="http://schemas.microsoft.com/office/powerpoint/2010/main" val="613753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539E24B-AEEC-4A17-B103-52FEBD9F202C}" type="datetimeFigureOut">
              <a:rPr lang="en-US" smtClean="0"/>
              <a:pPr/>
              <a:t>5/27/2021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480C64-7822-4501-A483-C4A73C56C925}" type="slidenum">
              <a:rPr lang="en-US" smtClean="0"/>
              <a:pPr/>
              <a:t>‹#›</a:t>
            </a:fld>
            <a:endParaRPr lang="en-US"/>
          </a:p>
        </p:txBody>
      </p:sp>
    </p:spTree>
    <p:extLst>
      <p:ext uri="{BB962C8B-B14F-4D97-AF65-F5344CB8AC3E}">
        <p14:creationId xmlns:p14="http://schemas.microsoft.com/office/powerpoint/2010/main" val="2616822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39E24B-AEEC-4A17-B103-52FEBD9F202C}" type="datetimeFigureOut">
              <a:rPr lang="en-US" smtClean="0"/>
              <a:pPr/>
              <a:t>5/27/2021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480C64-7822-4501-A483-C4A73C56C925}" type="slidenum">
              <a:rPr lang="en-US" smtClean="0"/>
              <a:pPr/>
              <a:t>‹#›</a:t>
            </a:fld>
            <a:endParaRPr lang="en-US"/>
          </a:p>
        </p:txBody>
      </p:sp>
    </p:spTree>
    <p:extLst>
      <p:ext uri="{BB962C8B-B14F-4D97-AF65-F5344CB8AC3E}">
        <p14:creationId xmlns:p14="http://schemas.microsoft.com/office/powerpoint/2010/main" val="4022077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39E24B-AEEC-4A17-B103-52FEBD9F202C}" type="datetimeFigureOut">
              <a:rPr lang="en-US" smtClean="0"/>
              <a:pPr/>
              <a:t>5/27/2021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80C64-7822-4501-A483-C4A73C56C925}" type="slidenum">
              <a:rPr lang="en-US" smtClean="0"/>
              <a:pPr/>
              <a:t>‹#›</a:t>
            </a:fld>
            <a:endParaRPr lang="en-US"/>
          </a:p>
        </p:txBody>
      </p:sp>
    </p:spTree>
    <p:extLst>
      <p:ext uri="{BB962C8B-B14F-4D97-AF65-F5344CB8AC3E}">
        <p14:creationId xmlns:p14="http://schemas.microsoft.com/office/powerpoint/2010/main" val="3919502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39E24B-AEEC-4A17-B103-52FEBD9F202C}" type="datetimeFigureOut">
              <a:rPr lang="en-US" smtClean="0"/>
              <a:pPr/>
              <a:t>5/27/2021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80C64-7822-4501-A483-C4A73C56C925}" type="slidenum">
              <a:rPr lang="en-US" smtClean="0"/>
              <a:pPr/>
              <a:t>‹#›</a:t>
            </a:fld>
            <a:endParaRPr lang="en-US"/>
          </a:p>
        </p:txBody>
      </p:sp>
    </p:spTree>
    <p:extLst>
      <p:ext uri="{BB962C8B-B14F-4D97-AF65-F5344CB8AC3E}">
        <p14:creationId xmlns:p14="http://schemas.microsoft.com/office/powerpoint/2010/main" val="490945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539E24B-AEEC-4A17-B103-52FEBD9F202C}" type="datetimeFigureOut">
              <a:rPr lang="en-US" smtClean="0"/>
              <a:pPr/>
              <a:t>5/27/2021</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A480C64-7822-4501-A483-C4A73C56C925}" type="slidenum">
              <a:rPr lang="en-US" smtClean="0"/>
              <a:pPr/>
              <a:t>‹#›</a:t>
            </a:fld>
            <a:endParaRPr lang="en-US"/>
          </a:p>
        </p:txBody>
      </p:sp>
    </p:spTree>
    <p:extLst>
      <p:ext uri="{BB962C8B-B14F-4D97-AF65-F5344CB8AC3E}">
        <p14:creationId xmlns:p14="http://schemas.microsoft.com/office/powerpoint/2010/main" val="17750708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anhlh@vlute.edu.vn" TargetMode="External"/><Relationship Id="rId13" Type="http://schemas.openxmlformats.org/officeDocument/2006/relationships/image" Target="../media/image5.emf"/><Relationship Id="rId3" Type="http://schemas.openxmlformats.org/officeDocument/2006/relationships/image" Target="../media/image2.jpeg"/><Relationship Id="rId7" Type="http://schemas.openxmlformats.org/officeDocument/2006/relationships/hyperlink" Target="mailto:nhquang@uneti.edu.vn" TargetMode="External"/><Relationship Id="rId12"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mailto:dqcuong@ntt.edu.vn" TargetMode="External"/><Relationship Id="rId11" Type="http://schemas.openxmlformats.org/officeDocument/2006/relationships/image" Target="../media/image3.png"/><Relationship Id="rId5" Type="http://schemas.openxmlformats.org/officeDocument/2006/relationships/hyperlink" Target="mailto:lexunahung@tnut.edu.vn" TargetMode="External"/><Relationship Id="rId10" Type="http://schemas.openxmlformats.org/officeDocument/2006/relationships/hyperlink" Target="mailto:vungocpi@tnut.edu.vn" TargetMode="External"/><Relationship Id="rId4" Type="http://schemas.openxmlformats.org/officeDocument/2006/relationships/hyperlink" Target="mailto:tktuan@uneti.edu.vn" TargetMode="External"/><Relationship Id="rId9" Type="http://schemas.openxmlformats.org/officeDocument/2006/relationships/hyperlink" Target="mailto:gtranngocgiang@tnut.edu.v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email">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0" y="3590925"/>
            <a:ext cx="6858000" cy="6267664"/>
          </a:xfrm>
          <a:prstGeom prst="rect">
            <a:avLst/>
          </a:prstGeom>
          <a:gradFill>
            <a:gsLst>
              <a:gs pos="17000">
                <a:schemeClr val="accent2">
                  <a:lumMod val="5000"/>
                  <a:lumOff val="95000"/>
                  <a:alpha val="0"/>
                </a:schemeClr>
              </a:gs>
              <a:gs pos="100000">
                <a:schemeClr val="accent2">
                  <a:lumMod val="45000"/>
                  <a:lumOff val="55000"/>
                </a:schemeClr>
              </a:gs>
              <a:gs pos="100000">
                <a:schemeClr val="accent2">
                  <a:lumMod val="45000"/>
                  <a:lumOff val="55000"/>
                </a:schemeClr>
              </a:gs>
              <a:gs pos="100000">
                <a:schemeClr val="accent2">
                  <a:lumMod val="30000"/>
                  <a:lumOff val="70000"/>
                </a:schemeClr>
              </a:gs>
            </a:gsLst>
            <a:lin ang="5400000" scaled="1"/>
          </a:gradFill>
          <a:effectLst>
            <a:outerShdw dist="50800" dir="6000000" sx="1000" sy="1000" algn="ctr" rotWithShape="0">
              <a:srgbClr val="000000">
                <a:alpha val="0"/>
              </a:srgbClr>
            </a:outerShdw>
          </a:effectLst>
        </p:spPr>
      </p:pic>
      <p:sp>
        <p:nvSpPr>
          <p:cNvPr id="9" name="Rounded Rectangle 8"/>
          <p:cNvSpPr/>
          <p:nvPr/>
        </p:nvSpPr>
        <p:spPr>
          <a:xfrm>
            <a:off x="100126" y="3381376"/>
            <a:ext cx="3290774" cy="1257902"/>
          </a:xfrm>
          <a:prstGeom prst="roundRect">
            <a:avLst>
              <a:gd name="adj" fmla="val 8102"/>
            </a:avLst>
          </a:prstGeom>
          <a:gradFill>
            <a:gsLst>
              <a:gs pos="17000">
                <a:schemeClr val="accent2">
                  <a:lumMod val="5000"/>
                  <a:lumOff val="95000"/>
                  <a:alpha val="10000"/>
                </a:schemeClr>
              </a:gs>
              <a:gs pos="100000">
                <a:schemeClr val="accent2">
                  <a:lumMod val="45000"/>
                  <a:lumOff val="55000"/>
                </a:schemeClr>
              </a:gs>
              <a:gs pos="100000">
                <a:schemeClr val="accent2">
                  <a:lumMod val="45000"/>
                  <a:lumOff val="55000"/>
                </a:schemeClr>
              </a:gs>
              <a:gs pos="100000">
                <a:schemeClr val="accent2">
                  <a:lumMod val="30000"/>
                  <a:lumOff val="70000"/>
                </a:schemeClr>
              </a:gs>
            </a:gsLst>
            <a:lin ang="5400000" scaled="1"/>
          </a:gradFill>
          <a:ln w="47625" cmpd="thickThin">
            <a:solidFill>
              <a:srgbClr val="00B05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900" dirty="0" smtClean="0">
              <a:solidFill>
                <a:srgbClr val="0070C0"/>
              </a:solidFill>
              <a:latin typeface="Arial" panose="020B0604020202020204" pitchFamily="34" charset="0"/>
              <a:cs typeface="Arial" panose="020B0604020202020204" pitchFamily="34" charset="0"/>
            </a:endParaRPr>
          </a:p>
          <a:p>
            <a:pPr algn="just"/>
            <a:endParaRPr lang="en-US" sz="900" dirty="0">
              <a:solidFill>
                <a:srgbClr val="0070C0"/>
              </a:solidFill>
              <a:latin typeface="Arial" panose="020B0604020202020204" pitchFamily="34" charset="0"/>
              <a:cs typeface="Arial" panose="020B0604020202020204" pitchFamily="34" charset="0"/>
            </a:endParaRPr>
          </a:p>
          <a:p>
            <a:pPr algn="just"/>
            <a:r>
              <a:rPr lang="en-US" sz="800" dirty="0" smtClean="0">
                <a:solidFill>
                  <a:srgbClr val="0070C0"/>
                </a:solidFill>
                <a:latin typeface="Arial" panose="020B0604020202020204" pitchFamily="34" charset="0"/>
                <a:cs typeface="Arial" panose="020B0604020202020204" pitchFamily="34" charset="0"/>
              </a:rPr>
              <a:t>This </a:t>
            </a:r>
            <a:r>
              <a:rPr lang="en-US" sz="800" dirty="0">
                <a:solidFill>
                  <a:srgbClr val="0070C0"/>
                </a:solidFill>
                <a:latin typeface="Arial" panose="020B0604020202020204" pitchFamily="34" charset="0"/>
                <a:cs typeface="Arial" panose="020B0604020202020204" pitchFamily="34" charset="0"/>
              </a:rPr>
              <a:t>study aims to optimize the internal grinding process of hardened SKD11 steel to find the optimum set of dressing parameters that can maximize material removal rate. The input parameters used are Coarse dressing depth, Number of coarse dressing, Fine dressing depth, Number of Fine dressing, Non-feeding dressing, and Dressing feed speed. </a:t>
            </a:r>
            <a:r>
              <a:rPr lang="en-US" sz="800" dirty="0" smtClean="0">
                <a:solidFill>
                  <a:srgbClr val="0070C0"/>
                </a:solidFill>
                <a:latin typeface="Arial" panose="020B0604020202020204" pitchFamily="34" charset="0"/>
                <a:cs typeface="Arial" panose="020B0604020202020204" pitchFamily="34" charset="0"/>
              </a:rPr>
              <a:t>Moreover</a:t>
            </a:r>
            <a:r>
              <a:rPr lang="en-US" sz="800" dirty="0">
                <a:solidFill>
                  <a:srgbClr val="0070C0"/>
                </a:solidFill>
                <a:latin typeface="Arial" panose="020B0604020202020204" pitchFamily="34" charset="0"/>
                <a:cs typeface="Arial" panose="020B0604020202020204" pitchFamily="34" charset="0"/>
              </a:rPr>
              <a:t>, the consistency between the predictions and experiments is confirmed by the Anderson-Darling checking method</a:t>
            </a:r>
            <a:r>
              <a:rPr lang="en-US" sz="800" dirty="0" smtClean="0">
                <a:solidFill>
                  <a:srgbClr val="0070C0"/>
                </a:solidFill>
                <a:latin typeface="Arial" panose="020B0604020202020204" pitchFamily="34" charset="0"/>
                <a:cs typeface="Arial" panose="020B0604020202020204" pitchFamily="34" charset="0"/>
              </a:rPr>
              <a:t>.</a:t>
            </a:r>
          </a:p>
          <a:p>
            <a:pPr algn="just"/>
            <a:endParaRPr lang="en-US" sz="900" dirty="0">
              <a:solidFill>
                <a:srgbClr val="0070C0"/>
              </a:solidFill>
              <a:latin typeface="Arial" panose="020B0604020202020204" pitchFamily="34" charset="0"/>
              <a:cs typeface="Arial" panose="020B0604020202020204" pitchFamily="34" charset="0"/>
            </a:endParaRPr>
          </a:p>
        </p:txBody>
      </p:sp>
      <p:sp>
        <p:nvSpPr>
          <p:cNvPr id="10" name="Flowchart: Terminator 9"/>
          <p:cNvSpPr/>
          <p:nvPr/>
        </p:nvSpPr>
        <p:spPr>
          <a:xfrm>
            <a:off x="824479" y="3225749"/>
            <a:ext cx="1836681" cy="322670"/>
          </a:xfrm>
          <a:prstGeom prst="flowChartTermina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rgbClr val="FFFF00"/>
                </a:solidFill>
              </a:rPr>
              <a:t>Introduction</a:t>
            </a:r>
            <a:endParaRPr lang="en-US" sz="1400" dirty="0">
              <a:solidFill>
                <a:srgbClr val="FFFF00"/>
              </a:solidFill>
            </a:endParaRPr>
          </a:p>
        </p:txBody>
      </p:sp>
      <p:sp>
        <p:nvSpPr>
          <p:cNvPr id="13" name="Rounded Rectangle 12"/>
          <p:cNvSpPr/>
          <p:nvPr/>
        </p:nvSpPr>
        <p:spPr>
          <a:xfrm>
            <a:off x="123825" y="4910138"/>
            <a:ext cx="3270824" cy="4529137"/>
          </a:xfrm>
          <a:prstGeom prst="roundRect">
            <a:avLst>
              <a:gd name="adj" fmla="val 4762"/>
            </a:avLst>
          </a:prstGeom>
          <a:gradFill>
            <a:gsLst>
              <a:gs pos="17000">
                <a:schemeClr val="accent2">
                  <a:lumMod val="5000"/>
                  <a:lumOff val="95000"/>
                  <a:alpha val="0"/>
                </a:schemeClr>
              </a:gs>
              <a:gs pos="100000">
                <a:schemeClr val="accent2">
                  <a:lumMod val="45000"/>
                  <a:lumOff val="55000"/>
                </a:schemeClr>
              </a:gs>
              <a:gs pos="100000">
                <a:schemeClr val="accent2">
                  <a:lumMod val="45000"/>
                  <a:lumOff val="55000"/>
                </a:schemeClr>
              </a:gs>
              <a:gs pos="100000">
                <a:schemeClr val="accent2">
                  <a:lumMod val="30000"/>
                  <a:lumOff val="70000"/>
                </a:schemeClr>
              </a:gs>
            </a:gsLst>
            <a:lin ang="5400000" scaled="1"/>
          </a:gradFill>
          <a:ln w="47625" cmpd="thickThi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300"/>
              </a:spcBef>
            </a:pPr>
            <a:endParaRPr lang="en-US" sz="1200" smtClean="0">
              <a:solidFill>
                <a:srgbClr val="002060"/>
              </a:solidFill>
            </a:endParaRPr>
          </a:p>
        </p:txBody>
      </p:sp>
      <p:sp>
        <p:nvSpPr>
          <p:cNvPr id="14" name="Flowchart: Terminator 13"/>
          <p:cNvSpPr/>
          <p:nvPr/>
        </p:nvSpPr>
        <p:spPr>
          <a:xfrm>
            <a:off x="688489" y="4727436"/>
            <a:ext cx="2175846" cy="384090"/>
          </a:xfrm>
          <a:prstGeom prst="flowChartTermina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FFFF00"/>
                </a:solidFill>
              </a:rPr>
              <a:t>Experimental </a:t>
            </a:r>
            <a:r>
              <a:rPr lang="en-US" sz="1400" b="1" dirty="0" smtClean="0">
                <a:solidFill>
                  <a:srgbClr val="FFFF00"/>
                </a:solidFill>
              </a:rPr>
              <a:t>procedure</a:t>
            </a:r>
            <a:endParaRPr lang="en-US" sz="1400" dirty="0">
              <a:solidFill>
                <a:srgbClr val="FFFF00"/>
              </a:solidFill>
            </a:endParaRPr>
          </a:p>
        </p:txBody>
      </p:sp>
      <p:sp>
        <p:nvSpPr>
          <p:cNvPr id="39" name="Rounded Rectangle 38"/>
          <p:cNvSpPr/>
          <p:nvPr/>
        </p:nvSpPr>
        <p:spPr>
          <a:xfrm>
            <a:off x="3519601" y="3381376"/>
            <a:ext cx="3200400" cy="3994466"/>
          </a:xfrm>
          <a:prstGeom prst="roundRect">
            <a:avLst>
              <a:gd name="adj" fmla="val 3274"/>
            </a:avLst>
          </a:prstGeom>
          <a:gradFill>
            <a:gsLst>
              <a:gs pos="17000">
                <a:schemeClr val="accent2">
                  <a:lumMod val="5000"/>
                  <a:lumOff val="95000"/>
                  <a:alpha val="0"/>
                </a:schemeClr>
              </a:gs>
              <a:gs pos="100000">
                <a:schemeClr val="accent2">
                  <a:lumMod val="45000"/>
                  <a:lumOff val="55000"/>
                </a:schemeClr>
              </a:gs>
              <a:gs pos="100000">
                <a:schemeClr val="accent2">
                  <a:lumMod val="45000"/>
                  <a:lumOff val="55000"/>
                </a:schemeClr>
              </a:gs>
              <a:gs pos="100000">
                <a:schemeClr val="accent2">
                  <a:lumMod val="30000"/>
                  <a:lumOff val="70000"/>
                </a:schemeClr>
              </a:gs>
            </a:gsLst>
            <a:lin ang="5400000" scaled="1"/>
          </a:gradFill>
          <a:ln w="47625" cmpd="thickThi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800" dirty="0" smtClean="0">
                <a:solidFill>
                  <a:schemeClr val="tx1"/>
                </a:solidFill>
              </a:rPr>
              <a:t>. </a:t>
            </a:r>
          </a:p>
        </p:txBody>
      </p:sp>
      <p:sp>
        <p:nvSpPr>
          <p:cNvPr id="40" name="Flowchart: Terminator 39"/>
          <p:cNvSpPr/>
          <p:nvPr/>
        </p:nvSpPr>
        <p:spPr>
          <a:xfrm>
            <a:off x="4104019" y="3240791"/>
            <a:ext cx="2028825" cy="288924"/>
          </a:xfrm>
          <a:prstGeom prst="flowChartTermina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FFFF00"/>
                </a:solidFill>
              </a:rPr>
              <a:t>Results and discussion</a:t>
            </a:r>
            <a:endParaRPr lang="en-US" sz="1400" dirty="0">
              <a:solidFill>
                <a:srgbClr val="FFFF00"/>
              </a:solidFill>
            </a:endParaRPr>
          </a:p>
        </p:txBody>
      </p:sp>
      <p:sp>
        <p:nvSpPr>
          <p:cNvPr id="66" name="Rounded Rectangle 65"/>
          <p:cNvSpPr/>
          <p:nvPr/>
        </p:nvSpPr>
        <p:spPr>
          <a:xfrm>
            <a:off x="3518849" y="7616824"/>
            <a:ext cx="3249302" cy="2187575"/>
          </a:xfrm>
          <a:prstGeom prst="roundRect">
            <a:avLst>
              <a:gd name="adj" fmla="val 6456"/>
            </a:avLst>
          </a:prstGeom>
          <a:gradFill>
            <a:gsLst>
              <a:gs pos="17000">
                <a:schemeClr val="accent2">
                  <a:lumMod val="5000"/>
                  <a:lumOff val="95000"/>
                  <a:alpha val="10000"/>
                </a:schemeClr>
              </a:gs>
              <a:gs pos="100000">
                <a:schemeClr val="accent2">
                  <a:lumMod val="45000"/>
                  <a:lumOff val="55000"/>
                </a:schemeClr>
              </a:gs>
              <a:gs pos="100000">
                <a:schemeClr val="accent2">
                  <a:lumMod val="45000"/>
                  <a:lumOff val="55000"/>
                </a:schemeClr>
              </a:gs>
              <a:gs pos="100000">
                <a:schemeClr val="accent2">
                  <a:lumMod val="30000"/>
                  <a:lumOff val="70000"/>
                </a:schemeClr>
              </a:gs>
            </a:gsLst>
            <a:lin ang="5400000" scaled="1"/>
          </a:gradFill>
          <a:ln w="47625" cmpd="thickThi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GB" sz="900" dirty="0" smtClean="0">
              <a:solidFill>
                <a:srgbClr val="0000FF"/>
              </a:solidFill>
              <a:latin typeface="Arial" pitchFamily="34" charset="0"/>
              <a:cs typeface="Arial" pitchFamily="34" charset="0"/>
            </a:endParaRPr>
          </a:p>
          <a:p>
            <a:pPr algn="just"/>
            <a:endParaRPr lang="en-GB" sz="900" dirty="0" smtClean="0">
              <a:solidFill>
                <a:schemeClr val="accent5">
                  <a:lumMod val="50000"/>
                </a:schemeClr>
              </a:solidFill>
              <a:latin typeface="Arial" pitchFamily="34" charset="0"/>
              <a:cs typeface="Arial" pitchFamily="34" charset="0"/>
            </a:endParaRPr>
          </a:p>
          <a:p>
            <a:pPr algn="just"/>
            <a:r>
              <a:rPr lang="en-US" sz="800" dirty="0">
                <a:solidFill>
                  <a:srgbClr val="0070C0"/>
                </a:solidFill>
                <a:latin typeface="Arial" panose="020B0604020202020204" pitchFamily="34" charset="0"/>
                <a:cs typeface="Arial" panose="020B0604020202020204" pitchFamily="34" charset="0"/>
              </a:rPr>
              <a:t>This study presents optimizing dressing parameters set which can maximize MRR of hardened SKD 11. Taguchi method is used to design the experiments. ANOVA is applied to find the significance of each input parameter on the response. </a:t>
            </a:r>
            <a:r>
              <a:rPr lang="en-US" sz="800" dirty="0" smtClean="0">
                <a:solidFill>
                  <a:srgbClr val="0070C0"/>
                </a:solidFill>
                <a:latin typeface="Arial" panose="020B0604020202020204" pitchFamily="34" charset="0"/>
                <a:cs typeface="Arial" panose="020B0604020202020204" pitchFamily="34" charset="0"/>
              </a:rPr>
              <a:t>The reliability of the proposed method is confirmed by experiments which is carried out by optimum set of dressing parameters. Following conclusions can be made:</a:t>
            </a:r>
          </a:p>
          <a:p>
            <a:pPr lvl="0" algn="just"/>
            <a:r>
              <a:rPr lang="en-US" sz="800" dirty="0" smtClean="0">
                <a:solidFill>
                  <a:srgbClr val="0070C0"/>
                </a:solidFill>
                <a:latin typeface="Arial" panose="020B0604020202020204" pitchFamily="34" charset="0"/>
                <a:cs typeface="Arial" panose="020B0604020202020204" pitchFamily="34" charset="0"/>
              </a:rPr>
              <a:t>- The number of coarse dressing is the factor with the greatest influence on MRR(65.83%),  however, coarse dressing depth and dressing feed speed </a:t>
            </a:r>
            <a:r>
              <a:rPr lang="en-US" sz="800" dirty="0" err="1" smtClean="0">
                <a:solidFill>
                  <a:srgbClr val="0070C0"/>
                </a:solidFill>
                <a:latin typeface="Arial" panose="020B0604020202020204" pitchFamily="34" charset="0"/>
                <a:cs typeface="Arial" panose="020B0604020202020204" pitchFamily="34" charset="0"/>
              </a:rPr>
              <a:t>slitghtly</a:t>
            </a:r>
            <a:r>
              <a:rPr lang="en-US" sz="800" dirty="0" smtClean="0">
                <a:solidFill>
                  <a:srgbClr val="0070C0"/>
                </a:solidFill>
                <a:latin typeface="Arial" panose="020B0604020202020204" pitchFamily="34" charset="0"/>
                <a:cs typeface="Arial" panose="020B0604020202020204" pitchFamily="34" charset="0"/>
              </a:rPr>
              <a:t> impact on MRR (2.81% and 1.5%, respectively). </a:t>
            </a:r>
          </a:p>
          <a:p>
            <a:pPr lvl="0" algn="just"/>
            <a:r>
              <a:rPr lang="en-US" sz="800" dirty="0" smtClean="0">
                <a:solidFill>
                  <a:srgbClr val="0070C0"/>
                </a:solidFill>
                <a:latin typeface="Arial" panose="020B0604020202020204" pitchFamily="34" charset="0"/>
                <a:cs typeface="Arial" panose="020B0604020202020204" pitchFamily="34" charset="0"/>
              </a:rPr>
              <a:t>- The </a:t>
            </a:r>
            <a:r>
              <a:rPr lang="en-US" sz="800" dirty="0">
                <a:solidFill>
                  <a:srgbClr val="0070C0"/>
                </a:solidFill>
                <a:latin typeface="Arial" panose="020B0604020202020204" pitchFamily="34" charset="0"/>
                <a:cs typeface="Arial" panose="020B0604020202020204" pitchFamily="34" charset="0"/>
              </a:rPr>
              <a:t>optimum value of material removal rate is 1.51417mm3/s when using the optimum dressing parameters.</a:t>
            </a:r>
          </a:p>
          <a:p>
            <a:pPr lvl="0" algn="just"/>
            <a:r>
              <a:rPr lang="en-US" sz="800" smtClean="0">
                <a:solidFill>
                  <a:srgbClr val="0070C0"/>
                </a:solidFill>
                <a:latin typeface="Arial" panose="020B0604020202020204" pitchFamily="34" charset="0"/>
                <a:cs typeface="Arial" panose="020B0604020202020204" pitchFamily="34" charset="0"/>
              </a:rPr>
              <a:t>- The </a:t>
            </a:r>
            <a:r>
              <a:rPr lang="en-US" sz="800" dirty="0">
                <a:solidFill>
                  <a:srgbClr val="0070C0"/>
                </a:solidFill>
                <a:latin typeface="Arial" panose="020B0604020202020204" pitchFamily="34" charset="0"/>
                <a:cs typeface="Arial" panose="020B0604020202020204" pitchFamily="34" charset="0"/>
              </a:rPr>
              <a:t>checking method of Anderson-Darling shows the coincidence of proposed model and experiments with P-value of 0.422 at significant level of 95%.</a:t>
            </a:r>
          </a:p>
          <a:p>
            <a:pPr algn="just"/>
            <a:endParaRPr lang="en-US" sz="900" dirty="0" smtClean="0">
              <a:solidFill>
                <a:srgbClr val="0000FF"/>
              </a:solidFill>
              <a:latin typeface="Arial" pitchFamily="34" charset="0"/>
              <a:cs typeface="Arial" pitchFamily="34" charset="0"/>
            </a:endParaRPr>
          </a:p>
        </p:txBody>
      </p:sp>
      <p:sp>
        <p:nvSpPr>
          <p:cNvPr id="67" name="Flowchart: Terminator 66"/>
          <p:cNvSpPr/>
          <p:nvPr/>
        </p:nvSpPr>
        <p:spPr>
          <a:xfrm>
            <a:off x="4277586" y="7430032"/>
            <a:ext cx="1633402" cy="322670"/>
          </a:xfrm>
          <a:prstGeom prst="flowChartTermina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FFFF00"/>
                </a:solidFill>
              </a:rPr>
              <a:t>Conclusions</a:t>
            </a:r>
            <a:endParaRPr lang="en-US" sz="1400" dirty="0">
              <a:solidFill>
                <a:srgbClr val="FFFF00"/>
              </a:solidFill>
            </a:endParaRPr>
          </a:p>
        </p:txBody>
      </p:sp>
      <p:sp>
        <p:nvSpPr>
          <p:cNvPr id="64" name="Rectangle 63"/>
          <p:cNvSpPr/>
          <p:nvPr/>
        </p:nvSpPr>
        <p:spPr>
          <a:xfrm>
            <a:off x="180975" y="9506704"/>
            <a:ext cx="3190875" cy="338554"/>
          </a:xfrm>
          <a:prstGeom prst="rect">
            <a:avLst/>
          </a:prstGeom>
          <a:ln/>
        </p:spPr>
        <p:style>
          <a:lnRef idx="1">
            <a:schemeClr val="accent1"/>
          </a:lnRef>
          <a:fillRef idx="2">
            <a:schemeClr val="accent1"/>
          </a:fillRef>
          <a:effectRef idx="1">
            <a:schemeClr val="accent1"/>
          </a:effectRef>
          <a:fontRef idx="minor">
            <a:schemeClr val="dk1"/>
          </a:fontRef>
        </p:style>
        <p:txBody>
          <a:bodyPr wrap="square">
            <a:spAutoFit/>
          </a:bodyPr>
          <a:lstStyle/>
          <a:p>
            <a:r>
              <a:rPr lang="en-GB" sz="800" b="1" dirty="0" smtClean="0">
                <a:solidFill>
                  <a:srgbClr val="FF0000"/>
                </a:solidFill>
              </a:rPr>
              <a:t>Acknowledgments: </a:t>
            </a:r>
            <a:r>
              <a:rPr lang="en-GB" sz="800" dirty="0" smtClean="0">
                <a:solidFill>
                  <a:srgbClr val="FF0000"/>
                </a:solidFill>
              </a:rPr>
              <a:t>The work described in this paper was supported by Thai Nguyen University of Technology for a scientific project.</a:t>
            </a:r>
            <a:endParaRPr lang="en-US" sz="800" dirty="0">
              <a:solidFill>
                <a:srgbClr val="FF0000"/>
              </a:solidFill>
            </a:endParaRPr>
          </a:p>
        </p:txBody>
      </p:sp>
      <p:sp>
        <p:nvSpPr>
          <p:cNvPr id="38" name="Rectangle 37"/>
          <p:cNvSpPr/>
          <p:nvPr/>
        </p:nvSpPr>
        <p:spPr>
          <a:xfrm>
            <a:off x="0" y="1430852"/>
            <a:ext cx="6858000" cy="1846659"/>
          </a:xfrm>
          <a:prstGeom prst="rect">
            <a:avLst/>
          </a:prstGeom>
          <a:blipFill dpi="0" rotWithShape="1">
            <a:blip r:embed="rId3">
              <a:alphaModFix amt="47000"/>
            </a:blip>
            <a:srcRect/>
            <a:tile tx="0" ty="0" sx="100000" sy="100000" flip="none" algn="tl"/>
          </a:blipFill>
        </p:spPr>
        <p:txBody>
          <a:bodyPr wrap="square">
            <a:spAutoFit/>
          </a:bodyPr>
          <a:lstStyle/>
          <a:p>
            <a:pPr algn="ctr"/>
            <a:r>
              <a:rPr lang="en-US" sz="1200" b="1" dirty="0">
                <a:solidFill>
                  <a:srgbClr val="002060"/>
                </a:solidFill>
                <a:latin typeface="Arial" panose="020B0604020202020204" pitchFamily="34" charset="0"/>
                <a:cs typeface="Arial" panose="020B0604020202020204" pitchFamily="34" charset="0"/>
              </a:rPr>
              <a:t>Impacts of Dressing Parameters on Material Removal Rate when Conducting Internal Grinding of Hardened SKD11 Steel</a:t>
            </a:r>
            <a:endParaRPr lang="en-US" sz="1200" dirty="0">
              <a:solidFill>
                <a:srgbClr val="002060"/>
              </a:solidFill>
              <a:latin typeface="Arial" panose="020B0604020202020204" pitchFamily="34" charset="0"/>
              <a:cs typeface="Arial" panose="020B0604020202020204" pitchFamily="34" charset="0"/>
            </a:endParaRPr>
          </a:p>
          <a:p>
            <a:pPr algn="ctr"/>
            <a:r>
              <a:rPr lang="en-US" sz="1000" dirty="0">
                <a:solidFill>
                  <a:srgbClr val="0070C0"/>
                </a:solidFill>
                <a:latin typeface="Arial" panose="020B0604020202020204" pitchFamily="34" charset="0"/>
                <a:cs typeface="Arial" panose="020B0604020202020204" pitchFamily="34" charset="0"/>
              </a:rPr>
              <a:t>Trinh </a:t>
            </a:r>
            <a:r>
              <a:rPr lang="en-US" sz="1000" dirty="0" err="1">
                <a:solidFill>
                  <a:srgbClr val="0070C0"/>
                </a:solidFill>
                <a:latin typeface="Arial" panose="020B0604020202020204" pitchFamily="34" charset="0"/>
                <a:cs typeface="Arial" panose="020B0604020202020204" pitchFamily="34" charset="0"/>
              </a:rPr>
              <a:t>Kieu</a:t>
            </a:r>
            <a:r>
              <a:rPr lang="en-US" sz="1000" dirty="0">
                <a:solidFill>
                  <a:srgbClr val="0070C0"/>
                </a:solidFill>
                <a:latin typeface="Arial" panose="020B0604020202020204" pitchFamily="34" charset="0"/>
                <a:cs typeface="Arial" panose="020B0604020202020204" pitchFamily="34" charset="0"/>
              </a:rPr>
              <a:t> Tuan</a:t>
            </a:r>
            <a:r>
              <a:rPr lang="en-US" sz="1000" baseline="30000" dirty="0">
                <a:solidFill>
                  <a:srgbClr val="0070C0"/>
                </a:solidFill>
                <a:latin typeface="Arial" panose="020B0604020202020204" pitchFamily="34" charset="0"/>
                <a:cs typeface="Arial" panose="020B0604020202020204" pitchFamily="34" charset="0"/>
              </a:rPr>
              <a:t>1,a</a:t>
            </a:r>
            <a:r>
              <a:rPr lang="en-US" sz="1000" dirty="0">
                <a:solidFill>
                  <a:srgbClr val="0070C0"/>
                </a:solidFill>
                <a:latin typeface="Arial" panose="020B0604020202020204" pitchFamily="34" charset="0"/>
                <a:cs typeface="Arial" panose="020B0604020202020204" pitchFamily="34" charset="0"/>
              </a:rPr>
              <a:t>, Le Xuan Hung</a:t>
            </a:r>
            <a:r>
              <a:rPr lang="en-US" sz="1000" baseline="30000" dirty="0">
                <a:solidFill>
                  <a:srgbClr val="0070C0"/>
                </a:solidFill>
                <a:latin typeface="Arial" panose="020B0604020202020204" pitchFamily="34" charset="0"/>
                <a:cs typeface="Arial" panose="020B0604020202020204" pitchFamily="34" charset="0"/>
              </a:rPr>
              <a:t>2,b</a:t>
            </a:r>
            <a:r>
              <a:rPr lang="en-US" sz="1000" dirty="0">
                <a:solidFill>
                  <a:srgbClr val="0070C0"/>
                </a:solidFill>
                <a:latin typeface="Arial" panose="020B0604020202020204" pitchFamily="34" charset="0"/>
                <a:cs typeface="Arial" panose="020B0604020202020204" pitchFamily="34" charset="0"/>
              </a:rPr>
              <a:t>, Nguyen </a:t>
            </a:r>
            <a:r>
              <a:rPr lang="en-US" sz="1000" dirty="0" err="1">
                <a:solidFill>
                  <a:srgbClr val="0070C0"/>
                </a:solidFill>
                <a:latin typeface="Arial" panose="020B0604020202020204" pitchFamily="34" charset="0"/>
                <a:cs typeface="Arial" panose="020B0604020202020204" pitchFamily="34" charset="0"/>
              </a:rPr>
              <a:t>Dinh</a:t>
            </a:r>
            <a:r>
              <a:rPr lang="en-US" sz="1000" dirty="0">
                <a:solidFill>
                  <a:srgbClr val="0070C0"/>
                </a:solidFill>
                <a:latin typeface="Arial" panose="020B0604020202020204" pitchFamily="34" charset="0"/>
                <a:cs typeface="Arial" panose="020B0604020202020204" pitchFamily="34" charset="0"/>
              </a:rPr>
              <a:t> Ngoc</a:t>
            </a:r>
            <a:r>
              <a:rPr lang="en-US" sz="1000" baseline="30000" dirty="0">
                <a:solidFill>
                  <a:srgbClr val="0070C0"/>
                </a:solidFill>
                <a:latin typeface="Arial" panose="020B0604020202020204" pitchFamily="34" charset="0"/>
                <a:cs typeface="Arial" panose="020B0604020202020204" pitchFamily="34" charset="0"/>
              </a:rPr>
              <a:t>2,d</a:t>
            </a:r>
            <a:r>
              <a:rPr lang="en-US" sz="1000" dirty="0">
                <a:solidFill>
                  <a:srgbClr val="0070C0"/>
                </a:solidFill>
                <a:latin typeface="Arial" panose="020B0604020202020204" pitchFamily="34" charset="0"/>
                <a:cs typeface="Arial" panose="020B0604020202020204" pitchFamily="34" charset="0"/>
              </a:rPr>
              <a:t>, Dang </a:t>
            </a:r>
            <a:r>
              <a:rPr lang="en-US" sz="1000" dirty="0" err="1">
                <a:solidFill>
                  <a:srgbClr val="0070C0"/>
                </a:solidFill>
                <a:latin typeface="Arial" panose="020B0604020202020204" pitchFamily="34" charset="0"/>
                <a:cs typeface="Arial" panose="020B0604020202020204" pitchFamily="34" charset="0"/>
              </a:rPr>
              <a:t>Quoc</a:t>
            </a:r>
            <a:r>
              <a:rPr lang="en-US" sz="1000" dirty="0">
                <a:solidFill>
                  <a:srgbClr val="0070C0"/>
                </a:solidFill>
                <a:latin typeface="Arial" panose="020B0604020202020204" pitchFamily="34" charset="0"/>
                <a:cs typeface="Arial" panose="020B0604020202020204" pitchFamily="34" charset="0"/>
              </a:rPr>
              <a:t> Cuong</a:t>
            </a:r>
            <a:r>
              <a:rPr lang="en-US" sz="1000" baseline="30000" dirty="0">
                <a:solidFill>
                  <a:srgbClr val="0070C0"/>
                </a:solidFill>
                <a:latin typeface="Arial" panose="020B0604020202020204" pitchFamily="34" charset="0"/>
                <a:cs typeface="Arial" panose="020B0604020202020204" pitchFamily="34" charset="0"/>
              </a:rPr>
              <a:t>3,c</a:t>
            </a:r>
            <a:r>
              <a:rPr lang="en-US" sz="1000" dirty="0">
                <a:solidFill>
                  <a:srgbClr val="0070C0"/>
                </a:solidFill>
                <a:latin typeface="Arial" panose="020B0604020202020204" pitchFamily="34" charset="0"/>
                <a:cs typeface="Arial" panose="020B0604020202020204" pitchFamily="34" charset="0"/>
              </a:rPr>
              <a:t>, Nguyen </a:t>
            </a:r>
            <a:r>
              <a:rPr lang="en-US" sz="1000" dirty="0" err="1">
                <a:solidFill>
                  <a:srgbClr val="0070C0"/>
                </a:solidFill>
                <a:latin typeface="Arial" panose="020B0604020202020204" pitchFamily="34" charset="0"/>
                <a:cs typeface="Arial" panose="020B0604020202020204" pitchFamily="34" charset="0"/>
              </a:rPr>
              <a:t>Huu</a:t>
            </a:r>
            <a:r>
              <a:rPr lang="en-US" sz="1000" dirty="0">
                <a:solidFill>
                  <a:srgbClr val="0070C0"/>
                </a:solidFill>
                <a:latin typeface="Arial" panose="020B0604020202020204" pitchFamily="34" charset="0"/>
                <a:cs typeface="Arial" panose="020B0604020202020204" pitchFamily="34" charset="0"/>
              </a:rPr>
              <a:t> Quang</a:t>
            </a:r>
            <a:r>
              <a:rPr lang="en-US" sz="1000" baseline="30000" dirty="0">
                <a:solidFill>
                  <a:srgbClr val="0070C0"/>
                </a:solidFill>
                <a:latin typeface="Arial" panose="020B0604020202020204" pitchFamily="34" charset="0"/>
                <a:cs typeface="Arial" panose="020B0604020202020204" pitchFamily="34" charset="0"/>
              </a:rPr>
              <a:t>1, e</a:t>
            </a:r>
            <a:r>
              <a:rPr lang="en-US" sz="1000" dirty="0">
                <a:solidFill>
                  <a:srgbClr val="0070C0"/>
                </a:solidFill>
                <a:latin typeface="Arial" panose="020B0604020202020204" pitchFamily="34" charset="0"/>
                <a:cs typeface="Arial" panose="020B0604020202020204" pitchFamily="34" charset="0"/>
              </a:rPr>
              <a:t>, Le Hoang Anh</a:t>
            </a:r>
            <a:r>
              <a:rPr lang="en-US" sz="1000" baseline="30000" dirty="0">
                <a:solidFill>
                  <a:srgbClr val="0070C0"/>
                </a:solidFill>
                <a:latin typeface="Arial" panose="020B0604020202020204" pitchFamily="34" charset="0"/>
                <a:cs typeface="Arial" panose="020B0604020202020204" pitchFamily="34" charset="0"/>
              </a:rPr>
              <a:t>4,f</a:t>
            </a:r>
            <a:r>
              <a:rPr lang="en-US" sz="1000" dirty="0">
                <a:solidFill>
                  <a:srgbClr val="0070C0"/>
                </a:solidFill>
                <a:latin typeface="Arial" panose="020B0604020202020204" pitchFamily="34" charset="0"/>
                <a:cs typeface="Arial" panose="020B0604020202020204" pitchFamily="34" charset="0"/>
              </a:rPr>
              <a:t>, Tran Ngoc Giang</a:t>
            </a:r>
            <a:r>
              <a:rPr lang="en-US" sz="1000" baseline="30000" dirty="0">
                <a:solidFill>
                  <a:srgbClr val="0070C0"/>
                </a:solidFill>
                <a:latin typeface="Arial" panose="020B0604020202020204" pitchFamily="34" charset="0"/>
                <a:cs typeface="Arial" panose="020B0604020202020204" pitchFamily="34" charset="0"/>
              </a:rPr>
              <a:t>2,g</a:t>
            </a:r>
            <a:r>
              <a:rPr lang="en-US" sz="1000" dirty="0">
                <a:solidFill>
                  <a:srgbClr val="0070C0"/>
                </a:solidFill>
                <a:latin typeface="Arial" panose="020B0604020202020204" pitchFamily="34" charset="0"/>
                <a:cs typeface="Arial" panose="020B0604020202020204" pitchFamily="34" charset="0"/>
              </a:rPr>
              <a:t>, and Vu Ngoc Pi</a:t>
            </a:r>
            <a:r>
              <a:rPr lang="en-US" sz="1000" baseline="30000" dirty="0">
                <a:solidFill>
                  <a:srgbClr val="0070C0"/>
                </a:solidFill>
                <a:latin typeface="Arial" panose="020B0604020202020204" pitchFamily="34" charset="0"/>
                <a:cs typeface="Arial" panose="020B0604020202020204" pitchFamily="34" charset="0"/>
              </a:rPr>
              <a:t>2,* </a:t>
            </a:r>
            <a:endParaRPr lang="en-US" sz="1000" dirty="0">
              <a:solidFill>
                <a:srgbClr val="0070C0"/>
              </a:solidFill>
              <a:latin typeface="Arial" panose="020B0604020202020204" pitchFamily="34" charset="0"/>
              <a:cs typeface="Arial" panose="020B0604020202020204" pitchFamily="34" charset="0"/>
            </a:endParaRPr>
          </a:p>
          <a:p>
            <a:pPr algn="ctr"/>
            <a:r>
              <a:rPr lang="en-US" sz="1000" baseline="30000" dirty="0">
                <a:solidFill>
                  <a:srgbClr val="0070C0"/>
                </a:solidFill>
                <a:latin typeface="Arial" panose="020B0604020202020204" pitchFamily="34" charset="0"/>
                <a:cs typeface="Arial" panose="020B0604020202020204" pitchFamily="34" charset="0"/>
              </a:rPr>
              <a:t>1</a:t>
            </a:r>
            <a:r>
              <a:rPr lang="en-US" sz="1000" dirty="0">
                <a:solidFill>
                  <a:srgbClr val="0070C0"/>
                </a:solidFill>
                <a:latin typeface="Arial" panose="020B0604020202020204" pitchFamily="34" charset="0"/>
                <a:cs typeface="Arial" panose="020B0604020202020204" pitchFamily="34" charset="0"/>
              </a:rPr>
              <a:t>University of Economics - Technology for Industries, Vietnam</a:t>
            </a:r>
          </a:p>
          <a:p>
            <a:pPr algn="ctr"/>
            <a:r>
              <a:rPr lang="en-US" sz="1000" baseline="30000" dirty="0">
                <a:solidFill>
                  <a:srgbClr val="0070C0"/>
                </a:solidFill>
                <a:latin typeface="Arial" panose="020B0604020202020204" pitchFamily="34" charset="0"/>
                <a:cs typeface="Arial" panose="020B0604020202020204" pitchFamily="34" charset="0"/>
              </a:rPr>
              <a:t>2</a:t>
            </a:r>
            <a:r>
              <a:rPr lang="en-US" sz="1000" dirty="0">
                <a:solidFill>
                  <a:srgbClr val="0070C0"/>
                </a:solidFill>
                <a:latin typeface="Arial" panose="020B0604020202020204" pitchFamily="34" charset="0"/>
                <a:cs typeface="Arial" panose="020B0604020202020204" pitchFamily="34" charset="0"/>
              </a:rPr>
              <a:t>Thai Nguyen University of Technology, Vietnam</a:t>
            </a:r>
          </a:p>
          <a:p>
            <a:pPr algn="ctr"/>
            <a:r>
              <a:rPr lang="en-US" sz="1000" baseline="30000" dirty="0">
                <a:solidFill>
                  <a:srgbClr val="0070C0"/>
                </a:solidFill>
                <a:latin typeface="Arial" panose="020B0604020202020204" pitchFamily="34" charset="0"/>
                <a:cs typeface="Arial" panose="020B0604020202020204" pitchFamily="34" charset="0"/>
              </a:rPr>
              <a:t>3</a:t>
            </a:r>
            <a:r>
              <a:rPr lang="en-US" sz="1000" dirty="0">
                <a:solidFill>
                  <a:srgbClr val="0070C0"/>
                </a:solidFill>
                <a:latin typeface="Arial" panose="020B0604020202020204" pitchFamily="34" charset="0"/>
                <a:cs typeface="Arial" panose="020B0604020202020204" pitchFamily="34" charset="0"/>
              </a:rPr>
              <a:t>Nguyen Tat </a:t>
            </a:r>
            <a:r>
              <a:rPr lang="en-US" sz="1000" dirty="0" err="1">
                <a:solidFill>
                  <a:srgbClr val="0070C0"/>
                </a:solidFill>
                <a:latin typeface="Arial" panose="020B0604020202020204" pitchFamily="34" charset="0"/>
                <a:cs typeface="Arial" panose="020B0604020202020204" pitchFamily="34" charset="0"/>
              </a:rPr>
              <a:t>Thanh</a:t>
            </a:r>
            <a:r>
              <a:rPr lang="en-US" sz="1000" dirty="0">
                <a:solidFill>
                  <a:srgbClr val="0070C0"/>
                </a:solidFill>
                <a:latin typeface="Arial" panose="020B0604020202020204" pitchFamily="34" charset="0"/>
                <a:cs typeface="Arial" panose="020B0604020202020204" pitchFamily="34" charset="0"/>
              </a:rPr>
              <a:t> University, Vietnam</a:t>
            </a:r>
          </a:p>
          <a:p>
            <a:pPr algn="ctr"/>
            <a:r>
              <a:rPr lang="en-US" sz="1000" baseline="30000" dirty="0">
                <a:solidFill>
                  <a:srgbClr val="0070C0"/>
                </a:solidFill>
                <a:latin typeface="Arial" panose="020B0604020202020204" pitchFamily="34" charset="0"/>
                <a:cs typeface="Arial" panose="020B0604020202020204" pitchFamily="34" charset="0"/>
              </a:rPr>
              <a:t>4</a:t>
            </a:r>
            <a:r>
              <a:rPr lang="en-US" sz="1000" dirty="0">
                <a:solidFill>
                  <a:srgbClr val="0070C0"/>
                </a:solidFill>
                <a:latin typeface="Arial" panose="020B0604020202020204" pitchFamily="34" charset="0"/>
                <a:cs typeface="Arial" panose="020B0604020202020204" pitchFamily="34" charset="0"/>
              </a:rPr>
              <a:t>Vinh Long University of Technology Education, Vietnam</a:t>
            </a:r>
          </a:p>
          <a:p>
            <a:pPr algn="ctr"/>
            <a:r>
              <a:rPr lang="en-US" sz="1000" baseline="30000" dirty="0">
                <a:solidFill>
                  <a:srgbClr val="0070C0"/>
                </a:solidFill>
                <a:latin typeface="Arial" panose="020B0604020202020204" pitchFamily="34" charset="0"/>
                <a:cs typeface="Arial" panose="020B0604020202020204" pitchFamily="34" charset="0"/>
              </a:rPr>
              <a:t>a</a:t>
            </a:r>
            <a:r>
              <a:rPr lang="en-US" sz="1000" u="sng" dirty="0">
                <a:solidFill>
                  <a:srgbClr val="0070C0"/>
                </a:solidFill>
                <a:latin typeface="Arial" panose="020B0604020202020204" pitchFamily="34" charset="0"/>
                <a:cs typeface="Arial" panose="020B0604020202020204" pitchFamily="34" charset="0"/>
                <a:hlinkClick r:id="rId4"/>
              </a:rPr>
              <a:t>tktuan@uneti.edu.vn</a:t>
            </a:r>
            <a:r>
              <a:rPr lang="en-US" sz="1000" u="sng" dirty="0">
                <a:solidFill>
                  <a:srgbClr val="0070C0"/>
                </a:solidFill>
                <a:latin typeface="Arial" panose="020B0604020202020204" pitchFamily="34" charset="0"/>
                <a:cs typeface="Arial" panose="020B0604020202020204" pitchFamily="34" charset="0"/>
              </a:rPr>
              <a:t>,  </a:t>
            </a:r>
            <a:r>
              <a:rPr lang="en-US" sz="1000" u="sng" baseline="30000" dirty="0">
                <a:solidFill>
                  <a:srgbClr val="0070C0"/>
                </a:solidFill>
                <a:latin typeface="Arial" panose="020B0604020202020204" pitchFamily="34" charset="0"/>
                <a:cs typeface="Arial" panose="020B0604020202020204" pitchFamily="34" charset="0"/>
              </a:rPr>
              <a:t>b</a:t>
            </a:r>
            <a:r>
              <a:rPr lang="en-US" sz="1000" u="sng" dirty="0">
                <a:solidFill>
                  <a:srgbClr val="0070C0"/>
                </a:solidFill>
                <a:latin typeface="Arial" panose="020B0604020202020204" pitchFamily="34" charset="0"/>
                <a:cs typeface="Arial" panose="020B0604020202020204" pitchFamily="34" charset="0"/>
                <a:hlinkClick r:id="rId5"/>
              </a:rPr>
              <a:t>lexunahung@tnut.edu.vn</a:t>
            </a:r>
            <a:r>
              <a:rPr lang="en-US" sz="1000" u="sng" dirty="0">
                <a:solidFill>
                  <a:srgbClr val="0070C0"/>
                </a:solidFill>
                <a:latin typeface="Arial" panose="020B0604020202020204" pitchFamily="34" charset="0"/>
                <a:cs typeface="Arial" panose="020B0604020202020204" pitchFamily="34" charset="0"/>
              </a:rPr>
              <a:t>, </a:t>
            </a:r>
            <a:r>
              <a:rPr lang="en-US" sz="1000" u="sng" baseline="30000" dirty="0">
                <a:solidFill>
                  <a:srgbClr val="0070C0"/>
                </a:solidFill>
                <a:latin typeface="Arial" panose="020B0604020202020204" pitchFamily="34" charset="0"/>
                <a:cs typeface="Arial" panose="020B0604020202020204" pitchFamily="34" charset="0"/>
              </a:rPr>
              <a:t>c</a:t>
            </a:r>
            <a:r>
              <a:rPr lang="en-US" sz="1000" u="sng" dirty="0">
                <a:solidFill>
                  <a:srgbClr val="0070C0"/>
                </a:solidFill>
                <a:latin typeface="Arial" panose="020B0604020202020204" pitchFamily="34" charset="0"/>
                <a:cs typeface="Arial" panose="020B0604020202020204" pitchFamily="34" charset="0"/>
              </a:rPr>
              <a:t>ngocnd@tnut.edu.vn </a:t>
            </a:r>
            <a:r>
              <a:rPr lang="en-US" sz="1000" u="sng" baseline="30000" dirty="0">
                <a:solidFill>
                  <a:srgbClr val="0070C0"/>
                </a:solidFill>
                <a:latin typeface="Arial" panose="020B0604020202020204" pitchFamily="34" charset="0"/>
                <a:cs typeface="Arial" panose="020B0604020202020204" pitchFamily="34" charset="0"/>
              </a:rPr>
              <a:t>d</a:t>
            </a:r>
            <a:r>
              <a:rPr lang="en-US" sz="1000" u="sng" dirty="0">
                <a:solidFill>
                  <a:srgbClr val="0070C0"/>
                </a:solidFill>
                <a:latin typeface="Arial" panose="020B0604020202020204" pitchFamily="34" charset="0"/>
                <a:cs typeface="Arial" panose="020B0604020202020204" pitchFamily="34" charset="0"/>
                <a:hlinkClick r:id="rId6"/>
              </a:rPr>
              <a:t>dqcuong@ntt.edu.vn</a:t>
            </a:r>
            <a:r>
              <a:rPr lang="en-US" sz="1000" u="sng" dirty="0">
                <a:solidFill>
                  <a:srgbClr val="0070C0"/>
                </a:solidFill>
                <a:latin typeface="Arial" panose="020B0604020202020204" pitchFamily="34" charset="0"/>
                <a:cs typeface="Arial" panose="020B0604020202020204" pitchFamily="34" charset="0"/>
              </a:rPr>
              <a:t>, </a:t>
            </a:r>
            <a:r>
              <a:rPr lang="en-US" sz="1000" baseline="30000" dirty="0">
                <a:solidFill>
                  <a:srgbClr val="0070C0"/>
                </a:solidFill>
                <a:latin typeface="Arial" panose="020B0604020202020204" pitchFamily="34" charset="0"/>
                <a:cs typeface="Arial" panose="020B0604020202020204" pitchFamily="34" charset="0"/>
              </a:rPr>
              <a:t>e</a:t>
            </a:r>
            <a:r>
              <a:rPr lang="en-US" sz="1000" u="sng" dirty="0">
                <a:solidFill>
                  <a:srgbClr val="0070C0"/>
                </a:solidFill>
                <a:latin typeface="Arial" panose="020B0604020202020204" pitchFamily="34" charset="0"/>
                <a:cs typeface="Arial" panose="020B0604020202020204" pitchFamily="34" charset="0"/>
                <a:hlinkClick r:id="rId7"/>
              </a:rPr>
              <a:t>nhquang@uneti.edu.vn</a:t>
            </a:r>
            <a:r>
              <a:rPr lang="en-US" sz="1000" u="sng" dirty="0">
                <a:solidFill>
                  <a:srgbClr val="0070C0"/>
                </a:solidFill>
                <a:latin typeface="Arial" panose="020B0604020202020204" pitchFamily="34" charset="0"/>
                <a:cs typeface="Arial" panose="020B0604020202020204" pitchFamily="34" charset="0"/>
              </a:rPr>
              <a:t>, </a:t>
            </a:r>
            <a:r>
              <a:rPr lang="en-US" sz="1000" u="sng" baseline="30000" dirty="0">
                <a:solidFill>
                  <a:srgbClr val="0070C0"/>
                </a:solidFill>
                <a:latin typeface="Arial" panose="020B0604020202020204" pitchFamily="34" charset="0"/>
                <a:cs typeface="Arial" panose="020B0604020202020204" pitchFamily="34" charset="0"/>
              </a:rPr>
              <a:t>f</a:t>
            </a:r>
            <a:r>
              <a:rPr lang="en-US" sz="1000" u="sng" dirty="0">
                <a:solidFill>
                  <a:srgbClr val="0070C0"/>
                </a:solidFill>
                <a:latin typeface="Arial" panose="020B0604020202020204" pitchFamily="34" charset="0"/>
                <a:cs typeface="Arial" panose="020B0604020202020204" pitchFamily="34" charset="0"/>
                <a:hlinkClick r:id="rId8"/>
              </a:rPr>
              <a:t>anhlh@vlute.edu.vn</a:t>
            </a:r>
            <a:r>
              <a:rPr lang="en-US" sz="1000" dirty="0">
                <a:solidFill>
                  <a:srgbClr val="0070C0"/>
                </a:solidFill>
                <a:latin typeface="Arial" panose="020B0604020202020204" pitchFamily="34" charset="0"/>
                <a:cs typeface="Arial" panose="020B0604020202020204" pitchFamily="34" charset="0"/>
              </a:rPr>
              <a:t> </a:t>
            </a:r>
            <a:r>
              <a:rPr lang="en-US" sz="1000" u="sng" baseline="30000" dirty="0">
                <a:solidFill>
                  <a:srgbClr val="0070C0"/>
                </a:solidFill>
                <a:latin typeface="Arial" panose="020B0604020202020204" pitchFamily="34" charset="0"/>
                <a:cs typeface="Arial" panose="020B0604020202020204" pitchFamily="34" charset="0"/>
                <a:hlinkClick r:id="rId9"/>
              </a:rPr>
              <a:t>g</a:t>
            </a:r>
            <a:r>
              <a:rPr lang="en-US" sz="1000" u="sng" dirty="0">
                <a:solidFill>
                  <a:srgbClr val="0070C0"/>
                </a:solidFill>
                <a:latin typeface="Arial" panose="020B0604020202020204" pitchFamily="34" charset="0"/>
                <a:cs typeface="Arial" panose="020B0604020202020204" pitchFamily="34" charset="0"/>
                <a:hlinkClick r:id="rId9"/>
              </a:rPr>
              <a:t>tranngocgiang@tnut.edu.vn</a:t>
            </a:r>
            <a:r>
              <a:rPr lang="en-US" sz="1000" dirty="0">
                <a:solidFill>
                  <a:srgbClr val="0070C0"/>
                </a:solidFill>
                <a:latin typeface="Arial" panose="020B0604020202020204" pitchFamily="34" charset="0"/>
                <a:cs typeface="Arial" panose="020B0604020202020204" pitchFamily="34" charset="0"/>
              </a:rPr>
              <a:t> </a:t>
            </a:r>
          </a:p>
          <a:p>
            <a:pPr algn="ctr"/>
            <a:r>
              <a:rPr lang="en-US" sz="1000" b="1" dirty="0">
                <a:solidFill>
                  <a:srgbClr val="0070C0"/>
                </a:solidFill>
                <a:latin typeface="Arial" panose="020B0604020202020204" pitchFamily="34" charset="0"/>
                <a:cs typeface="Arial" panose="020B0604020202020204" pitchFamily="34" charset="0"/>
              </a:rPr>
              <a:t>*</a:t>
            </a:r>
            <a:r>
              <a:rPr lang="en-US" sz="1000" dirty="0">
                <a:solidFill>
                  <a:srgbClr val="0070C0"/>
                </a:solidFill>
                <a:latin typeface="Arial" panose="020B0604020202020204" pitchFamily="34" charset="0"/>
                <a:cs typeface="Arial" panose="020B0604020202020204" pitchFamily="34" charset="0"/>
              </a:rPr>
              <a:t>Corresponding author: </a:t>
            </a:r>
            <a:r>
              <a:rPr lang="en-US" sz="1000" u="sng" dirty="0" smtClean="0">
                <a:solidFill>
                  <a:srgbClr val="0070C0"/>
                </a:solidFill>
                <a:latin typeface="Arial" panose="020B0604020202020204" pitchFamily="34" charset="0"/>
                <a:cs typeface="Arial" panose="020B0604020202020204" pitchFamily="34" charset="0"/>
                <a:hlinkClick r:id="rId10"/>
              </a:rPr>
              <a:t>vungocpi@tnut.edu.vn</a:t>
            </a:r>
            <a:endParaRPr lang="en-US" sz="1000" dirty="0">
              <a:solidFill>
                <a:srgbClr val="0070C0"/>
              </a:solidFill>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11"/>
          <a:stretch>
            <a:fillRect/>
          </a:stretch>
        </p:blipFill>
        <p:spPr>
          <a:xfrm>
            <a:off x="0" y="1"/>
            <a:ext cx="6858000" cy="1425118"/>
          </a:xfrm>
          <a:prstGeom prst="rect">
            <a:avLst/>
          </a:prstGeom>
        </p:spPr>
      </p:pic>
      <p:pic>
        <p:nvPicPr>
          <p:cNvPr id="1032" name="Picture 13"/>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125684" y="5829580"/>
            <a:ext cx="1513121" cy="1232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p:cNvGraphicFramePr>
            <a:graphicFrameLocks noGrp="1"/>
          </p:cNvGraphicFramePr>
          <p:nvPr>
            <p:extLst>
              <p:ext uri="{D42A27DB-BD31-4B8C-83A1-F6EECF244321}">
                <p14:modId xmlns:p14="http://schemas.microsoft.com/office/powerpoint/2010/main" val="3131919233"/>
              </p:ext>
            </p:extLst>
          </p:nvPr>
        </p:nvGraphicFramePr>
        <p:xfrm>
          <a:off x="211018" y="5283163"/>
          <a:ext cx="3113789" cy="1011507"/>
        </p:xfrm>
        <a:graphic>
          <a:graphicData uri="http://schemas.openxmlformats.org/drawingml/2006/table">
            <a:tbl>
              <a:tblPr firstRow="1" firstCol="1" bandRow="1">
                <a:tableStyleId>{5C22544A-7EE6-4342-B048-85BDC9FD1C3A}</a:tableStyleId>
              </a:tblPr>
              <a:tblGrid>
                <a:gridCol w="1199113">
                  <a:extLst>
                    <a:ext uri="{9D8B030D-6E8A-4147-A177-3AD203B41FA5}">
                      <a16:colId xmlns:a16="http://schemas.microsoft.com/office/drawing/2014/main" val="3883388172"/>
                    </a:ext>
                  </a:extLst>
                </a:gridCol>
                <a:gridCol w="471487">
                  <a:extLst>
                    <a:ext uri="{9D8B030D-6E8A-4147-A177-3AD203B41FA5}">
                      <a16:colId xmlns:a16="http://schemas.microsoft.com/office/drawing/2014/main" val="955894525"/>
                    </a:ext>
                  </a:extLst>
                </a:gridCol>
                <a:gridCol w="385763">
                  <a:extLst>
                    <a:ext uri="{9D8B030D-6E8A-4147-A177-3AD203B41FA5}">
                      <a16:colId xmlns:a16="http://schemas.microsoft.com/office/drawing/2014/main" val="2246611144"/>
                    </a:ext>
                  </a:extLst>
                </a:gridCol>
                <a:gridCol w="423618">
                  <a:extLst>
                    <a:ext uri="{9D8B030D-6E8A-4147-A177-3AD203B41FA5}">
                      <a16:colId xmlns:a16="http://schemas.microsoft.com/office/drawing/2014/main" val="2146121622"/>
                    </a:ext>
                  </a:extLst>
                </a:gridCol>
                <a:gridCol w="332319">
                  <a:extLst>
                    <a:ext uri="{9D8B030D-6E8A-4147-A177-3AD203B41FA5}">
                      <a16:colId xmlns:a16="http://schemas.microsoft.com/office/drawing/2014/main" val="2675415361"/>
                    </a:ext>
                  </a:extLst>
                </a:gridCol>
                <a:gridCol w="301489">
                  <a:extLst>
                    <a:ext uri="{9D8B030D-6E8A-4147-A177-3AD203B41FA5}">
                      <a16:colId xmlns:a16="http://schemas.microsoft.com/office/drawing/2014/main" val="2296049752"/>
                    </a:ext>
                  </a:extLst>
                </a:gridCol>
              </a:tblGrid>
              <a:tr h="168437">
                <a:tc rowSpan="2">
                  <a:txBody>
                    <a:bodyPr/>
                    <a:lstStyle/>
                    <a:p>
                      <a:pPr marL="0" marR="0" algn="l">
                        <a:lnSpc>
                          <a:spcPct val="115000"/>
                        </a:lnSpc>
                        <a:spcBef>
                          <a:spcPts val="0"/>
                        </a:spcBef>
                        <a:spcAft>
                          <a:spcPts val="0"/>
                        </a:spcAft>
                      </a:pPr>
                      <a:r>
                        <a:rPr lang="en-US" sz="500" dirty="0">
                          <a:effectLst/>
                          <a:latin typeface="Arial" panose="020B0604020202020204" pitchFamily="34" charset="0"/>
                          <a:cs typeface="Arial" panose="020B0604020202020204" pitchFamily="34" charset="0"/>
                        </a:rPr>
                        <a:t>Input parameters</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00B0F0">
                        <a:alpha val="55000"/>
                      </a:srgbClr>
                    </a:solidFill>
                  </a:tcPr>
                </a:tc>
                <a:tc rowSpan="2">
                  <a:txBody>
                    <a:bodyPr/>
                    <a:lstStyle/>
                    <a:p>
                      <a:pPr marL="0" marR="0" algn="ctr">
                        <a:lnSpc>
                          <a:spcPct val="115000"/>
                        </a:lnSpc>
                        <a:spcBef>
                          <a:spcPts val="0"/>
                        </a:spcBef>
                        <a:spcAft>
                          <a:spcPts val="0"/>
                        </a:spcAft>
                      </a:pPr>
                      <a:r>
                        <a:rPr lang="en-US" sz="500" dirty="0">
                          <a:effectLst/>
                          <a:latin typeface="Arial" panose="020B0604020202020204" pitchFamily="34" charset="0"/>
                          <a:cs typeface="Arial" panose="020B0604020202020204" pitchFamily="34" charset="0"/>
                        </a:rPr>
                        <a:t>Denoting</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00B0F0">
                        <a:alpha val="55000"/>
                      </a:srgbClr>
                    </a:solidFill>
                  </a:tcPr>
                </a:tc>
                <a:tc gridSpan="4">
                  <a:txBody>
                    <a:bodyPr/>
                    <a:lstStyle/>
                    <a:p>
                      <a:pPr marL="0" marR="0" algn="ctr">
                        <a:lnSpc>
                          <a:spcPct val="115000"/>
                        </a:lnSpc>
                        <a:spcBef>
                          <a:spcPts val="0"/>
                        </a:spcBef>
                        <a:spcAft>
                          <a:spcPts val="0"/>
                        </a:spcAft>
                      </a:pPr>
                      <a:r>
                        <a:rPr lang="en-US" sz="500" dirty="0">
                          <a:effectLst/>
                          <a:latin typeface="Arial" panose="020B0604020202020204" pitchFamily="34" charset="0"/>
                          <a:cs typeface="Arial" panose="020B0604020202020204" pitchFamily="34" charset="0"/>
                        </a:rPr>
                        <a:t>Levels</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alpha val="55000"/>
                      </a:srgb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87239968"/>
                  </a:ext>
                </a:extLst>
              </a:tr>
              <a:tr h="126090">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500" dirty="0">
                          <a:effectLst/>
                          <a:latin typeface="Arial" panose="020B0604020202020204" pitchFamily="34" charset="0"/>
                          <a:cs typeface="Arial" panose="020B0604020202020204" pitchFamily="34" charset="0"/>
                        </a:rPr>
                        <a:t>1</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00B0F0">
                        <a:alpha val="55000"/>
                      </a:srgbClr>
                    </a:solidFill>
                  </a:tcPr>
                </a:tc>
                <a:tc>
                  <a:txBody>
                    <a:bodyPr/>
                    <a:lstStyle/>
                    <a:p>
                      <a:pPr marL="0" marR="0" algn="ctr">
                        <a:lnSpc>
                          <a:spcPct val="115000"/>
                        </a:lnSpc>
                        <a:spcBef>
                          <a:spcPts val="0"/>
                        </a:spcBef>
                        <a:spcAft>
                          <a:spcPts val="0"/>
                        </a:spcAft>
                      </a:pPr>
                      <a:r>
                        <a:rPr lang="en-US" sz="500" dirty="0">
                          <a:effectLst/>
                          <a:latin typeface="Arial" panose="020B0604020202020204" pitchFamily="34" charset="0"/>
                          <a:cs typeface="Arial" panose="020B0604020202020204" pitchFamily="34" charset="0"/>
                        </a:rPr>
                        <a:t>2</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00B0F0">
                        <a:alpha val="55000"/>
                      </a:srgbClr>
                    </a:solidFill>
                  </a:tcPr>
                </a:tc>
                <a:tc>
                  <a:txBody>
                    <a:bodyPr/>
                    <a:lstStyle/>
                    <a:p>
                      <a:pPr marL="0" marR="0" algn="ctr">
                        <a:lnSpc>
                          <a:spcPct val="115000"/>
                        </a:lnSpc>
                        <a:spcBef>
                          <a:spcPts val="0"/>
                        </a:spcBef>
                        <a:spcAft>
                          <a:spcPts val="0"/>
                        </a:spcAft>
                      </a:pPr>
                      <a:r>
                        <a:rPr lang="en-US" sz="500" dirty="0">
                          <a:effectLst/>
                          <a:latin typeface="Arial" panose="020B0604020202020204" pitchFamily="34" charset="0"/>
                          <a:cs typeface="Arial" panose="020B0604020202020204" pitchFamily="34" charset="0"/>
                        </a:rPr>
                        <a:t>3</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00B0F0">
                        <a:alpha val="55000"/>
                      </a:srgbClr>
                    </a:solidFill>
                  </a:tcPr>
                </a:tc>
                <a:tc>
                  <a:txBody>
                    <a:bodyPr/>
                    <a:lstStyle/>
                    <a:p>
                      <a:pPr marL="0" marR="0" algn="ctr">
                        <a:lnSpc>
                          <a:spcPct val="115000"/>
                        </a:lnSpc>
                        <a:spcBef>
                          <a:spcPts val="0"/>
                        </a:spcBef>
                        <a:spcAft>
                          <a:spcPts val="0"/>
                        </a:spcAft>
                      </a:pPr>
                      <a:r>
                        <a:rPr lang="en-US" sz="500" dirty="0">
                          <a:effectLst/>
                          <a:latin typeface="Arial" panose="020B0604020202020204" pitchFamily="34" charset="0"/>
                          <a:cs typeface="Arial" panose="020B0604020202020204" pitchFamily="34" charset="0"/>
                        </a:rPr>
                        <a:t>4</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00B0F0">
                        <a:alpha val="55000"/>
                      </a:srgbClr>
                    </a:solidFill>
                  </a:tcPr>
                </a:tc>
                <a:extLst>
                  <a:ext uri="{0D108BD9-81ED-4DB2-BD59-A6C34878D82A}">
                    <a16:rowId xmlns:a16="http://schemas.microsoft.com/office/drawing/2014/main" val="2744047394"/>
                  </a:ext>
                </a:extLst>
              </a:tr>
              <a:tr h="153638">
                <a:tc>
                  <a:txBody>
                    <a:bodyPr/>
                    <a:lstStyle/>
                    <a:p>
                      <a:pPr marL="0" marR="0" algn="l">
                        <a:lnSpc>
                          <a:spcPct val="115000"/>
                        </a:lnSpc>
                        <a:spcBef>
                          <a:spcPts val="0"/>
                        </a:spcBef>
                        <a:spcAft>
                          <a:spcPts val="0"/>
                        </a:spcAft>
                      </a:pPr>
                      <a:r>
                        <a:rPr lang="en-US" sz="500" dirty="0">
                          <a:effectLst/>
                          <a:latin typeface="Arial" panose="020B0604020202020204" pitchFamily="34" charset="0"/>
                          <a:cs typeface="Arial" panose="020B0604020202020204" pitchFamily="34" charset="0"/>
                        </a:rPr>
                        <a:t>Coarse dressing depth (mm)</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00B0F0">
                        <a:alpha val="58000"/>
                      </a:srgbClr>
                    </a:solidFill>
                  </a:tcPr>
                </a:tc>
                <a:tc>
                  <a:txBody>
                    <a:bodyPr/>
                    <a:lstStyle/>
                    <a:p>
                      <a:pPr marL="0" marR="0" algn="ctr">
                        <a:lnSpc>
                          <a:spcPct val="115000"/>
                        </a:lnSpc>
                        <a:spcBef>
                          <a:spcPts val="0"/>
                        </a:spcBef>
                        <a:spcAft>
                          <a:spcPts val="0"/>
                        </a:spcAft>
                      </a:pPr>
                      <a:r>
                        <a:rPr lang="en-US" sz="500" dirty="0">
                          <a:effectLst/>
                          <a:latin typeface="Arial" panose="020B0604020202020204" pitchFamily="34" charset="0"/>
                          <a:cs typeface="Arial" panose="020B0604020202020204" pitchFamily="34" charset="0"/>
                        </a:rPr>
                        <a:t>a</a:t>
                      </a:r>
                      <a:r>
                        <a:rPr lang="en-US" sz="500" baseline="-25000" dirty="0">
                          <a:effectLst/>
                          <a:latin typeface="Arial" panose="020B0604020202020204" pitchFamily="34" charset="0"/>
                          <a:cs typeface="Arial" panose="020B0604020202020204" pitchFamily="34" charset="0"/>
                        </a:rPr>
                        <a:t>c</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500" dirty="0">
                          <a:effectLst/>
                          <a:latin typeface="Arial" panose="020B0604020202020204" pitchFamily="34" charset="0"/>
                          <a:cs typeface="Arial" panose="020B0604020202020204" pitchFamily="34" charset="0"/>
                        </a:rPr>
                        <a:t>0.025</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500" dirty="0">
                          <a:effectLst/>
                          <a:latin typeface="Arial" panose="020B0604020202020204" pitchFamily="34" charset="0"/>
                          <a:cs typeface="Arial" panose="020B0604020202020204" pitchFamily="34" charset="0"/>
                        </a:rPr>
                        <a:t>0.03</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500">
                          <a:effectLst/>
                          <a:latin typeface="Arial" panose="020B0604020202020204" pitchFamily="34" charset="0"/>
                          <a:cs typeface="Arial" panose="020B0604020202020204" pitchFamily="34" charset="0"/>
                        </a:rPr>
                        <a:t> </a:t>
                      </a:r>
                      <a:endParaRPr lang="en-US" sz="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500">
                          <a:effectLst/>
                          <a:latin typeface="Arial" panose="020B0604020202020204" pitchFamily="34" charset="0"/>
                          <a:cs typeface="Arial" panose="020B0604020202020204" pitchFamily="34" charset="0"/>
                        </a:rPr>
                        <a:t> </a:t>
                      </a:r>
                      <a:endParaRPr lang="en-US" sz="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382747871"/>
                  </a:ext>
                </a:extLst>
              </a:tr>
              <a:tr h="102426">
                <a:tc>
                  <a:txBody>
                    <a:bodyPr/>
                    <a:lstStyle/>
                    <a:p>
                      <a:pPr marL="0" marR="0" algn="l">
                        <a:lnSpc>
                          <a:spcPct val="115000"/>
                        </a:lnSpc>
                        <a:spcBef>
                          <a:spcPts val="0"/>
                        </a:spcBef>
                        <a:spcAft>
                          <a:spcPts val="0"/>
                        </a:spcAft>
                      </a:pPr>
                      <a:r>
                        <a:rPr lang="en-US" sz="500" dirty="0">
                          <a:effectLst/>
                          <a:latin typeface="Arial" panose="020B0604020202020204" pitchFamily="34" charset="0"/>
                          <a:cs typeface="Arial" panose="020B0604020202020204" pitchFamily="34" charset="0"/>
                        </a:rPr>
                        <a:t>Number of coarse dressing </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00B0F0">
                        <a:alpha val="58000"/>
                      </a:srgbClr>
                    </a:solidFill>
                  </a:tcPr>
                </a:tc>
                <a:tc>
                  <a:txBody>
                    <a:bodyPr/>
                    <a:lstStyle/>
                    <a:p>
                      <a:pPr marL="0" marR="0" algn="ctr">
                        <a:lnSpc>
                          <a:spcPct val="115000"/>
                        </a:lnSpc>
                        <a:spcBef>
                          <a:spcPts val="0"/>
                        </a:spcBef>
                        <a:spcAft>
                          <a:spcPts val="0"/>
                        </a:spcAft>
                      </a:pPr>
                      <a:r>
                        <a:rPr lang="en-US" sz="500" dirty="0" err="1">
                          <a:effectLst/>
                          <a:latin typeface="Arial" panose="020B0604020202020204" pitchFamily="34" charset="0"/>
                          <a:cs typeface="Arial" panose="020B0604020202020204" pitchFamily="34" charset="0"/>
                        </a:rPr>
                        <a:t>n</a:t>
                      </a:r>
                      <a:r>
                        <a:rPr lang="en-US" sz="500" baseline="-25000" dirty="0" err="1">
                          <a:effectLst/>
                          <a:latin typeface="Arial" panose="020B0604020202020204" pitchFamily="34" charset="0"/>
                          <a:cs typeface="Arial" panose="020B0604020202020204" pitchFamily="34" charset="0"/>
                        </a:rPr>
                        <a:t>c</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500" dirty="0">
                          <a:effectLst/>
                          <a:latin typeface="Arial" panose="020B0604020202020204" pitchFamily="34" charset="0"/>
                          <a:cs typeface="Arial" panose="020B0604020202020204" pitchFamily="34" charset="0"/>
                        </a:rPr>
                        <a:t>1</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500" dirty="0">
                          <a:effectLst/>
                          <a:latin typeface="Arial" panose="020B0604020202020204" pitchFamily="34" charset="0"/>
                          <a:cs typeface="Arial" panose="020B0604020202020204" pitchFamily="34" charset="0"/>
                        </a:rPr>
                        <a:t>2</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500" dirty="0">
                          <a:effectLst/>
                          <a:latin typeface="Arial" panose="020B0604020202020204" pitchFamily="34" charset="0"/>
                          <a:cs typeface="Arial" panose="020B0604020202020204" pitchFamily="34" charset="0"/>
                        </a:rPr>
                        <a:t>3</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500">
                          <a:effectLst/>
                          <a:latin typeface="Arial" panose="020B0604020202020204" pitchFamily="34" charset="0"/>
                          <a:cs typeface="Arial" panose="020B0604020202020204" pitchFamily="34" charset="0"/>
                        </a:rPr>
                        <a:t>4</a:t>
                      </a:r>
                      <a:endParaRPr lang="en-US" sz="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604704902"/>
                  </a:ext>
                </a:extLst>
              </a:tr>
              <a:tr h="153638">
                <a:tc>
                  <a:txBody>
                    <a:bodyPr/>
                    <a:lstStyle/>
                    <a:p>
                      <a:pPr marL="0" marR="0" algn="l">
                        <a:lnSpc>
                          <a:spcPct val="115000"/>
                        </a:lnSpc>
                        <a:spcBef>
                          <a:spcPts val="0"/>
                        </a:spcBef>
                        <a:spcAft>
                          <a:spcPts val="0"/>
                        </a:spcAft>
                      </a:pPr>
                      <a:r>
                        <a:rPr lang="en-US" sz="500" dirty="0">
                          <a:effectLst/>
                          <a:latin typeface="Arial" panose="020B0604020202020204" pitchFamily="34" charset="0"/>
                          <a:cs typeface="Arial" panose="020B0604020202020204" pitchFamily="34" charset="0"/>
                        </a:rPr>
                        <a:t>Fine dressing depth (mm)</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00B0F0">
                        <a:alpha val="58000"/>
                      </a:srgbClr>
                    </a:solidFill>
                  </a:tcPr>
                </a:tc>
                <a:tc>
                  <a:txBody>
                    <a:bodyPr/>
                    <a:lstStyle/>
                    <a:p>
                      <a:pPr marL="0" marR="0" algn="ctr">
                        <a:lnSpc>
                          <a:spcPct val="115000"/>
                        </a:lnSpc>
                        <a:spcBef>
                          <a:spcPts val="0"/>
                        </a:spcBef>
                        <a:spcAft>
                          <a:spcPts val="0"/>
                        </a:spcAft>
                      </a:pPr>
                      <a:r>
                        <a:rPr lang="en-US" sz="500">
                          <a:effectLst/>
                          <a:latin typeface="Arial" panose="020B0604020202020204" pitchFamily="34" charset="0"/>
                          <a:cs typeface="Arial" panose="020B0604020202020204" pitchFamily="34" charset="0"/>
                        </a:rPr>
                        <a:t>a</a:t>
                      </a:r>
                      <a:r>
                        <a:rPr lang="en-US" sz="500" baseline="-25000">
                          <a:effectLst/>
                          <a:latin typeface="Arial" panose="020B0604020202020204" pitchFamily="34" charset="0"/>
                          <a:cs typeface="Arial" panose="020B0604020202020204" pitchFamily="34" charset="0"/>
                        </a:rPr>
                        <a:t>f</a:t>
                      </a:r>
                      <a:endParaRPr lang="en-US" sz="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500" dirty="0">
                          <a:effectLst/>
                          <a:latin typeface="Arial" panose="020B0604020202020204" pitchFamily="34" charset="0"/>
                          <a:cs typeface="Arial" panose="020B0604020202020204" pitchFamily="34" charset="0"/>
                        </a:rPr>
                        <a:t>0.005</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500" dirty="0">
                          <a:effectLst/>
                          <a:latin typeface="Arial" panose="020B0604020202020204" pitchFamily="34" charset="0"/>
                          <a:cs typeface="Arial" panose="020B0604020202020204" pitchFamily="34" charset="0"/>
                        </a:rPr>
                        <a:t>0.01</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500" dirty="0">
                          <a:effectLst/>
                          <a:latin typeface="Arial" panose="020B0604020202020204" pitchFamily="34" charset="0"/>
                          <a:cs typeface="Arial" panose="020B0604020202020204" pitchFamily="34" charset="0"/>
                        </a:rPr>
                        <a:t>0.015</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500" dirty="0">
                          <a:effectLst/>
                          <a:latin typeface="Arial" panose="020B0604020202020204" pitchFamily="34" charset="0"/>
                          <a:cs typeface="Arial" panose="020B0604020202020204" pitchFamily="34" charset="0"/>
                        </a:rPr>
                        <a:t>0.02</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870282405"/>
                  </a:ext>
                </a:extLst>
              </a:tr>
              <a:tr h="102426">
                <a:tc>
                  <a:txBody>
                    <a:bodyPr/>
                    <a:lstStyle/>
                    <a:p>
                      <a:pPr marL="0" marR="0" algn="l">
                        <a:lnSpc>
                          <a:spcPct val="115000"/>
                        </a:lnSpc>
                        <a:spcBef>
                          <a:spcPts val="0"/>
                        </a:spcBef>
                        <a:spcAft>
                          <a:spcPts val="0"/>
                        </a:spcAft>
                      </a:pPr>
                      <a:r>
                        <a:rPr lang="en-US" sz="500" dirty="0">
                          <a:effectLst/>
                          <a:latin typeface="Arial" panose="020B0604020202020204" pitchFamily="34" charset="0"/>
                          <a:cs typeface="Arial" panose="020B0604020202020204" pitchFamily="34" charset="0"/>
                        </a:rPr>
                        <a:t>Number of Fine dressing </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00B0F0">
                        <a:alpha val="58000"/>
                      </a:srgbClr>
                    </a:solidFill>
                  </a:tcPr>
                </a:tc>
                <a:tc>
                  <a:txBody>
                    <a:bodyPr/>
                    <a:lstStyle/>
                    <a:p>
                      <a:pPr marL="0" marR="0" algn="ctr">
                        <a:lnSpc>
                          <a:spcPct val="115000"/>
                        </a:lnSpc>
                        <a:spcBef>
                          <a:spcPts val="0"/>
                        </a:spcBef>
                        <a:spcAft>
                          <a:spcPts val="0"/>
                        </a:spcAft>
                      </a:pPr>
                      <a:r>
                        <a:rPr lang="en-US" sz="500" dirty="0" err="1">
                          <a:effectLst/>
                          <a:latin typeface="Arial" panose="020B0604020202020204" pitchFamily="34" charset="0"/>
                          <a:cs typeface="Arial" panose="020B0604020202020204" pitchFamily="34" charset="0"/>
                        </a:rPr>
                        <a:t>n</a:t>
                      </a:r>
                      <a:r>
                        <a:rPr lang="en-US" sz="500" baseline="-25000" dirty="0" err="1">
                          <a:effectLst/>
                          <a:latin typeface="Arial" panose="020B0604020202020204" pitchFamily="34" charset="0"/>
                          <a:cs typeface="Arial" panose="020B0604020202020204" pitchFamily="34" charset="0"/>
                        </a:rPr>
                        <a:t>f</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500">
                          <a:effectLst/>
                          <a:latin typeface="Arial" panose="020B0604020202020204" pitchFamily="34" charset="0"/>
                          <a:cs typeface="Arial" panose="020B0604020202020204" pitchFamily="34" charset="0"/>
                        </a:rPr>
                        <a:t>0</a:t>
                      </a:r>
                      <a:endParaRPr lang="en-US" sz="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500" dirty="0">
                          <a:effectLst/>
                          <a:latin typeface="Arial" panose="020B0604020202020204" pitchFamily="34" charset="0"/>
                          <a:cs typeface="Arial" panose="020B0604020202020204" pitchFamily="34" charset="0"/>
                        </a:rPr>
                        <a:t>1</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500" dirty="0">
                          <a:effectLst/>
                          <a:latin typeface="Arial" panose="020B0604020202020204" pitchFamily="34" charset="0"/>
                          <a:cs typeface="Arial" panose="020B0604020202020204" pitchFamily="34" charset="0"/>
                        </a:rPr>
                        <a:t>2</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500" dirty="0">
                          <a:effectLst/>
                          <a:latin typeface="Arial" panose="020B0604020202020204" pitchFamily="34" charset="0"/>
                          <a:cs typeface="Arial" panose="020B0604020202020204" pitchFamily="34" charset="0"/>
                        </a:rPr>
                        <a:t>3</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560560595"/>
                  </a:ext>
                </a:extLst>
              </a:tr>
              <a:tr h="102426">
                <a:tc>
                  <a:txBody>
                    <a:bodyPr/>
                    <a:lstStyle/>
                    <a:p>
                      <a:pPr marL="0" marR="0" algn="l">
                        <a:lnSpc>
                          <a:spcPct val="115000"/>
                        </a:lnSpc>
                        <a:spcBef>
                          <a:spcPts val="0"/>
                        </a:spcBef>
                        <a:spcAft>
                          <a:spcPts val="0"/>
                        </a:spcAft>
                      </a:pPr>
                      <a:r>
                        <a:rPr lang="en-US" sz="500" dirty="0">
                          <a:effectLst/>
                          <a:latin typeface="Arial" panose="020B0604020202020204" pitchFamily="34" charset="0"/>
                          <a:cs typeface="Arial" panose="020B0604020202020204" pitchFamily="34" charset="0"/>
                        </a:rPr>
                        <a:t>Non-feeding dressing</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00B0F0">
                        <a:alpha val="58000"/>
                      </a:srgbClr>
                    </a:solidFill>
                  </a:tcPr>
                </a:tc>
                <a:tc>
                  <a:txBody>
                    <a:bodyPr/>
                    <a:lstStyle/>
                    <a:p>
                      <a:pPr marL="0" marR="0" algn="ctr">
                        <a:lnSpc>
                          <a:spcPct val="115000"/>
                        </a:lnSpc>
                        <a:spcBef>
                          <a:spcPts val="0"/>
                        </a:spcBef>
                        <a:spcAft>
                          <a:spcPts val="0"/>
                        </a:spcAft>
                      </a:pPr>
                      <a:r>
                        <a:rPr lang="en-US" sz="500">
                          <a:effectLst/>
                          <a:latin typeface="Arial" panose="020B0604020202020204" pitchFamily="34" charset="0"/>
                          <a:cs typeface="Arial" panose="020B0604020202020204" pitchFamily="34" charset="0"/>
                        </a:rPr>
                        <a:t>n</a:t>
                      </a:r>
                      <a:r>
                        <a:rPr lang="en-US" sz="500" baseline="-25000">
                          <a:effectLst/>
                          <a:latin typeface="Arial" panose="020B0604020202020204" pitchFamily="34" charset="0"/>
                          <a:cs typeface="Arial" panose="020B0604020202020204" pitchFamily="34" charset="0"/>
                        </a:rPr>
                        <a:t>0</a:t>
                      </a:r>
                      <a:endParaRPr lang="en-US" sz="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500">
                          <a:effectLst/>
                          <a:latin typeface="Arial" panose="020B0604020202020204" pitchFamily="34" charset="0"/>
                          <a:cs typeface="Arial" panose="020B0604020202020204" pitchFamily="34" charset="0"/>
                        </a:rPr>
                        <a:t>0</a:t>
                      </a:r>
                      <a:endParaRPr lang="en-US" sz="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500">
                          <a:effectLst/>
                          <a:latin typeface="Arial" panose="020B0604020202020204" pitchFamily="34" charset="0"/>
                          <a:cs typeface="Arial" panose="020B0604020202020204" pitchFamily="34" charset="0"/>
                        </a:rPr>
                        <a:t>1</a:t>
                      </a:r>
                      <a:endParaRPr lang="en-US" sz="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500" dirty="0">
                          <a:effectLst/>
                          <a:latin typeface="Arial" panose="020B0604020202020204" pitchFamily="34" charset="0"/>
                          <a:cs typeface="Arial" panose="020B0604020202020204" pitchFamily="34" charset="0"/>
                        </a:rPr>
                        <a:t>2</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500" dirty="0">
                          <a:effectLst/>
                          <a:latin typeface="Arial" panose="020B0604020202020204" pitchFamily="34" charset="0"/>
                          <a:cs typeface="Arial" panose="020B0604020202020204" pitchFamily="34" charset="0"/>
                        </a:rPr>
                        <a:t>3</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256948005"/>
                  </a:ext>
                </a:extLst>
              </a:tr>
              <a:tr h="102426">
                <a:tc>
                  <a:txBody>
                    <a:bodyPr/>
                    <a:lstStyle/>
                    <a:p>
                      <a:pPr marL="0" marR="0" algn="l">
                        <a:lnSpc>
                          <a:spcPct val="115000"/>
                        </a:lnSpc>
                        <a:spcBef>
                          <a:spcPts val="0"/>
                        </a:spcBef>
                        <a:spcAft>
                          <a:spcPts val="0"/>
                        </a:spcAft>
                      </a:pPr>
                      <a:r>
                        <a:rPr lang="en-US" sz="500" dirty="0">
                          <a:effectLst/>
                          <a:latin typeface="Arial" panose="020B0604020202020204" pitchFamily="34" charset="0"/>
                          <a:cs typeface="Arial" panose="020B0604020202020204" pitchFamily="34" charset="0"/>
                        </a:rPr>
                        <a:t>Feed speed (m/min)</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00B0F0">
                        <a:alpha val="58000"/>
                      </a:srgbClr>
                    </a:solidFill>
                  </a:tcPr>
                </a:tc>
                <a:tc>
                  <a:txBody>
                    <a:bodyPr/>
                    <a:lstStyle/>
                    <a:p>
                      <a:pPr marL="0" marR="0" algn="ctr">
                        <a:lnSpc>
                          <a:spcPct val="115000"/>
                        </a:lnSpc>
                        <a:spcBef>
                          <a:spcPts val="0"/>
                        </a:spcBef>
                        <a:spcAft>
                          <a:spcPts val="0"/>
                        </a:spcAft>
                      </a:pPr>
                      <a:r>
                        <a:rPr lang="en-US" sz="500">
                          <a:effectLst/>
                          <a:latin typeface="Arial" panose="020B0604020202020204" pitchFamily="34" charset="0"/>
                          <a:cs typeface="Arial" panose="020B0604020202020204" pitchFamily="34" charset="0"/>
                        </a:rPr>
                        <a:t>S</a:t>
                      </a:r>
                      <a:r>
                        <a:rPr lang="en-US" sz="500" baseline="-25000">
                          <a:effectLst/>
                          <a:latin typeface="Arial" panose="020B0604020202020204" pitchFamily="34" charset="0"/>
                          <a:cs typeface="Arial" panose="020B0604020202020204" pitchFamily="34" charset="0"/>
                        </a:rPr>
                        <a:t>d</a:t>
                      </a:r>
                      <a:endParaRPr lang="en-US" sz="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500">
                          <a:effectLst/>
                          <a:latin typeface="Arial" panose="020B0604020202020204" pitchFamily="34" charset="0"/>
                          <a:cs typeface="Arial" panose="020B0604020202020204" pitchFamily="34" charset="0"/>
                        </a:rPr>
                        <a:t>1</a:t>
                      </a:r>
                      <a:endParaRPr lang="en-US" sz="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500">
                          <a:effectLst/>
                          <a:latin typeface="Arial" panose="020B0604020202020204" pitchFamily="34" charset="0"/>
                          <a:cs typeface="Arial" panose="020B0604020202020204" pitchFamily="34" charset="0"/>
                        </a:rPr>
                        <a:t>1.2</a:t>
                      </a:r>
                      <a:endParaRPr lang="en-US" sz="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500" dirty="0">
                          <a:effectLst/>
                          <a:latin typeface="Arial" panose="020B0604020202020204" pitchFamily="34" charset="0"/>
                          <a:cs typeface="Arial" panose="020B0604020202020204" pitchFamily="34" charset="0"/>
                        </a:rPr>
                        <a:t>-</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500" dirty="0">
                          <a:effectLst/>
                          <a:latin typeface="Arial" panose="020B0604020202020204" pitchFamily="34" charset="0"/>
                          <a:cs typeface="Arial" panose="020B0604020202020204" pitchFamily="34" charset="0"/>
                        </a:rPr>
                        <a:t>-</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22017473"/>
                  </a:ext>
                </a:extLst>
              </a:tr>
            </a:tbl>
          </a:graphicData>
        </a:graphic>
      </p:graphicFrame>
      <p:sp>
        <p:nvSpPr>
          <p:cNvPr id="4" name="Rectangle 1"/>
          <p:cNvSpPr>
            <a:spLocks noChangeArrowheads="1"/>
          </p:cNvSpPr>
          <p:nvPr/>
        </p:nvSpPr>
        <p:spPr bwMode="auto">
          <a:xfrm>
            <a:off x="997569" y="5094173"/>
            <a:ext cx="1774825" cy="200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1" i="0" u="none" strike="noStrike" cap="none" normalizeH="0" baseline="0" dirty="0" smtClean="0">
                <a:ln>
                  <a:noFill/>
                </a:ln>
                <a:solidFill>
                  <a:srgbClr val="002060"/>
                </a:solidFill>
                <a:effectLst/>
                <a:latin typeface="Arial" panose="020B0604020202020204" pitchFamily="34" charset="0"/>
                <a:ea typeface="Calibri" panose="020F0502020204030204" pitchFamily="34" charset="0"/>
                <a:cs typeface="Arial" panose="020B0604020202020204" pitchFamily="34" charset="0"/>
              </a:rPr>
              <a:t>Table 1.</a:t>
            </a:r>
            <a:r>
              <a:rPr kumimoji="0" lang="en-US" altLang="en-US" sz="700" b="0" i="0" u="none" strike="noStrike" cap="none" normalizeH="0" baseline="0" dirty="0" smtClean="0">
                <a:ln>
                  <a:noFill/>
                </a:ln>
                <a:solidFill>
                  <a:srgbClr val="002060"/>
                </a:solidFill>
                <a:effectLst/>
                <a:latin typeface="Arial" panose="020B0604020202020204" pitchFamily="34" charset="0"/>
                <a:ea typeface="Calibri" panose="020F0502020204030204" pitchFamily="34" charset="0"/>
                <a:cs typeface="Arial" panose="020B0604020202020204" pitchFamily="34" charset="0"/>
              </a:rPr>
              <a:t> Input parameters and levels.</a:t>
            </a:r>
            <a:endParaRPr kumimoji="0" lang="en-US" altLang="en-US" sz="1800" b="0" i="0" u="none" strike="noStrike" cap="none" normalizeH="0" baseline="0" dirty="0" smtClean="0">
              <a:ln>
                <a:noFill/>
              </a:ln>
              <a:solidFill>
                <a:srgbClr val="002060"/>
              </a:solidFill>
              <a:effectLst/>
              <a:latin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597754212"/>
              </p:ext>
            </p:extLst>
          </p:nvPr>
        </p:nvGraphicFramePr>
        <p:xfrm>
          <a:off x="214617" y="6501482"/>
          <a:ext cx="3115235" cy="2848941"/>
        </p:xfrm>
        <a:graphic>
          <a:graphicData uri="http://schemas.openxmlformats.org/drawingml/2006/table">
            <a:tbl>
              <a:tblPr firstRow="1" firstCol="1" bandRow="1">
                <a:tableStyleId>{5C22544A-7EE6-4342-B048-85BDC9FD1C3A}</a:tableStyleId>
              </a:tblPr>
              <a:tblGrid>
                <a:gridCol w="185712">
                  <a:extLst>
                    <a:ext uri="{9D8B030D-6E8A-4147-A177-3AD203B41FA5}">
                      <a16:colId xmlns:a16="http://schemas.microsoft.com/office/drawing/2014/main" val="3576992798"/>
                    </a:ext>
                  </a:extLst>
                </a:gridCol>
                <a:gridCol w="158404">
                  <a:extLst>
                    <a:ext uri="{9D8B030D-6E8A-4147-A177-3AD203B41FA5}">
                      <a16:colId xmlns:a16="http://schemas.microsoft.com/office/drawing/2014/main" val="585684691"/>
                    </a:ext>
                  </a:extLst>
                </a:gridCol>
                <a:gridCol w="303558">
                  <a:extLst>
                    <a:ext uri="{9D8B030D-6E8A-4147-A177-3AD203B41FA5}">
                      <a16:colId xmlns:a16="http://schemas.microsoft.com/office/drawing/2014/main" val="437150631"/>
                    </a:ext>
                  </a:extLst>
                </a:gridCol>
                <a:gridCol w="185738">
                  <a:extLst>
                    <a:ext uri="{9D8B030D-6E8A-4147-A177-3AD203B41FA5}">
                      <a16:colId xmlns:a16="http://schemas.microsoft.com/office/drawing/2014/main" val="830417576"/>
                    </a:ext>
                  </a:extLst>
                </a:gridCol>
                <a:gridCol w="176212">
                  <a:extLst>
                    <a:ext uri="{9D8B030D-6E8A-4147-A177-3AD203B41FA5}">
                      <a16:colId xmlns:a16="http://schemas.microsoft.com/office/drawing/2014/main" val="4108399898"/>
                    </a:ext>
                  </a:extLst>
                </a:gridCol>
                <a:gridCol w="314328">
                  <a:extLst>
                    <a:ext uri="{9D8B030D-6E8A-4147-A177-3AD203B41FA5}">
                      <a16:colId xmlns:a16="http://schemas.microsoft.com/office/drawing/2014/main" val="1643926741"/>
                    </a:ext>
                  </a:extLst>
                </a:gridCol>
                <a:gridCol w="226443">
                  <a:extLst>
                    <a:ext uri="{9D8B030D-6E8A-4147-A177-3AD203B41FA5}">
                      <a16:colId xmlns:a16="http://schemas.microsoft.com/office/drawing/2014/main" val="391422319"/>
                    </a:ext>
                  </a:extLst>
                </a:gridCol>
                <a:gridCol w="349820">
                  <a:extLst>
                    <a:ext uri="{9D8B030D-6E8A-4147-A177-3AD203B41FA5}">
                      <a16:colId xmlns:a16="http://schemas.microsoft.com/office/drawing/2014/main" val="3140326685"/>
                    </a:ext>
                  </a:extLst>
                </a:gridCol>
                <a:gridCol w="289869">
                  <a:extLst>
                    <a:ext uri="{9D8B030D-6E8A-4147-A177-3AD203B41FA5}">
                      <a16:colId xmlns:a16="http://schemas.microsoft.com/office/drawing/2014/main" val="3165638672"/>
                    </a:ext>
                  </a:extLst>
                </a:gridCol>
                <a:gridCol w="287602">
                  <a:extLst>
                    <a:ext uri="{9D8B030D-6E8A-4147-A177-3AD203B41FA5}">
                      <a16:colId xmlns:a16="http://schemas.microsoft.com/office/drawing/2014/main" val="4022189235"/>
                    </a:ext>
                  </a:extLst>
                </a:gridCol>
                <a:gridCol w="317051">
                  <a:extLst>
                    <a:ext uri="{9D8B030D-6E8A-4147-A177-3AD203B41FA5}">
                      <a16:colId xmlns:a16="http://schemas.microsoft.com/office/drawing/2014/main" val="3695547326"/>
                    </a:ext>
                  </a:extLst>
                </a:gridCol>
                <a:gridCol w="320498">
                  <a:extLst>
                    <a:ext uri="{9D8B030D-6E8A-4147-A177-3AD203B41FA5}">
                      <a16:colId xmlns:a16="http://schemas.microsoft.com/office/drawing/2014/main" val="364568567"/>
                    </a:ext>
                  </a:extLst>
                </a:gridCol>
              </a:tblGrid>
              <a:tr h="188088">
                <a:tc rowSpan="2">
                  <a:txBody>
                    <a:bodyPr/>
                    <a:lstStyle/>
                    <a:p>
                      <a:pPr marL="0" marR="0" algn="ctr">
                        <a:lnSpc>
                          <a:spcPct val="115000"/>
                        </a:lnSpc>
                        <a:spcBef>
                          <a:spcPts val="0"/>
                        </a:spcBef>
                        <a:spcAft>
                          <a:spcPts val="0"/>
                        </a:spcAft>
                      </a:pPr>
                      <a:r>
                        <a:rPr lang="en-GB" sz="450" dirty="0" smtClean="0">
                          <a:effectLst/>
                        </a:rPr>
                        <a:t>No</a:t>
                      </a:r>
                      <a:r>
                        <a:rPr lang="en-GB" sz="450" dirty="0">
                          <a:effectLst/>
                        </a:rPr>
                        <a:t>.</a:t>
                      </a:r>
                      <a:endParaRPr lang="en-US" sz="450" dirty="0">
                        <a:effectLst/>
                        <a:latin typeface="Times New Roman" panose="02020603050405020304" pitchFamily="18" charset="0"/>
                        <a:ea typeface="Calibri" panose="020F0502020204030204" pitchFamily="34" charset="0"/>
                      </a:endParaRPr>
                    </a:p>
                  </a:txBody>
                  <a:tcPr marL="66502" marR="66502" marT="0" marB="0" anchor="ctr">
                    <a:solidFill>
                      <a:srgbClr val="00B050"/>
                    </a:solidFill>
                  </a:tcPr>
                </a:tc>
                <a:tc rowSpan="2">
                  <a:txBody>
                    <a:bodyPr/>
                    <a:lstStyle/>
                    <a:p>
                      <a:pPr marL="0" marR="0" algn="ctr">
                        <a:lnSpc>
                          <a:spcPct val="115000"/>
                        </a:lnSpc>
                        <a:spcBef>
                          <a:spcPts val="0"/>
                        </a:spcBef>
                        <a:spcAft>
                          <a:spcPts val="0"/>
                        </a:spcAft>
                      </a:pPr>
                      <a:r>
                        <a:rPr lang="en-GB" sz="450" dirty="0" err="1">
                          <a:effectLst/>
                        </a:rPr>
                        <a:t>n</a:t>
                      </a:r>
                      <a:r>
                        <a:rPr lang="en-GB" sz="450" baseline="-25000" dirty="0" err="1">
                          <a:effectLst/>
                        </a:rPr>
                        <a:t>c</a:t>
                      </a:r>
                      <a:endParaRPr lang="en-US" sz="450" dirty="0">
                        <a:effectLst/>
                        <a:latin typeface="Times New Roman" panose="02020603050405020304" pitchFamily="18" charset="0"/>
                        <a:ea typeface="Calibri" panose="020F0502020204030204" pitchFamily="34" charset="0"/>
                      </a:endParaRPr>
                    </a:p>
                  </a:txBody>
                  <a:tcPr marL="66502" marR="66502" marT="0" marB="0" anchor="ctr">
                    <a:solidFill>
                      <a:srgbClr val="00B050"/>
                    </a:solidFill>
                  </a:tcPr>
                </a:tc>
                <a:tc rowSpan="2">
                  <a:txBody>
                    <a:bodyPr/>
                    <a:lstStyle/>
                    <a:p>
                      <a:pPr marL="0" marR="0" algn="ctr">
                        <a:lnSpc>
                          <a:spcPct val="115000"/>
                        </a:lnSpc>
                        <a:spcBef>
                          <a:spcPts val="0"/>
                        </a:spcBef>
                        <a:spcAft>
                          <a:spcPts val="0"/>
                        </a:spcAft>
                      </a:pPr>
                      <a:r>
                        <a:rPr lang="en-GB" sz="450" dirty="0" err="1">
                          <a:effectLst/>
                        </a:rPr>
                        <a:t>a</a:t>
                      </a:r>
                      <a:r>
                        <a:rPr lang="en-GB" sz="450" baseline="-25000" dirty="0" err="1">
                          <a:effectLst/>
                        </a:rPr>
                        <a:t>f</a:t>
                      </a:r>
                      <a:endParaRPr lang="en-US" sz="450" dirty="0">
                        <a:effectLst/>
                        <a:latin typeface="Times New Roman" panose="02020603050405020304" pitchFamily="18" charset="0"/>
                        <a:ea typeface="Calibri" panose="020F0502020204030204" pitchFamily="34" charset="0"/>
                      </a:endParaRPr>
                    </a:p>
                  </a:txBody>
                  <a:tcPr marL="66502" marR="66502" marT="0" marB="0" anchor="ctr">
                    <a:solidFill>
                      <a:srgbClr val="00B050"/>
                    </a:solidFill>
                  </a:tcPr>
                </a:tc>
                <a:tc rowSpan="2">
                  <a:txBody>
                    <a:bodyPr/>
                    <a:lstStyle/>
                    <a:p>
                      <a:pPr marL="0" marR="0" algn="ctr">
                        <a:lnSpc>
                          <a:spcPct val="115000"/>
                        </a:lnSpc>
                        <a:spcBef>
                          <a:spcPts val="0"/>
                        </a:spcBef>
                        <a:spcAft>
                          <a:spcPts val="0"/>
                        </a:spcAft>
                      </a:pPr>
                      <a:r>
                        <a:rPr lang="en-GB" sz="450" dirty="0" err="1">
                          <a:effectLst/>
                        </a:rPr>
                        <a:t>n</a:t>
                      </a:r>
                      <a:r>
                        <a:rPr lang="en-GB" sz="450" baseline="-25000" dirty="0" err="1">
                          <a:effectLst/>
                        </a:rPr>
                        <a:t>f</a:t>
                      </a:r>
                      <a:endParaRPr lang="en-US" sz="450" dirty="0">
                        <a:effectLst/>
                        <a:latin typeface="Times New Roman" panose="02020603050405020304" pitchFamily="18" charset="0"/>
                        <a:ea typeface="Calibri" panose="020F0502020204030204" pitchFamily="34" charset="0"/>
                      </a:endParaRPr>
                    </a:p>
                  </a:txBody>
                  <a:tcPr marL="66502" marR="66502" marT="0" marB="0" anchor="ctr">
                    <a:solidFill>
                      <a:srgbClr val="00B050"/>
                    </a:solidFill>
                  </a:tcPr>
                </a:tc>
                <a:tc rowSpan="2">
                  <a:txBody>
                    <a:bodyPr/>
                    <a:lstStyle/>
                    <a:p>
                      <a:pPr marL="0" marR="0" algn="ctr">
                        <a:lnSpc>
                          <a:spcPct val="115000"/>
                        </a:lnSpc>
                        <a:spcBef>
                          <a:spcPts val="0"/>
                        </a:spcBef>
                        <a:spcAft>
                          <a:spcPts val="0"/>
                        </a:spcAft>
                      </a:pPr>
                      <a:r>
                        <a:rPr lang="en-GB" sz="450" dirty="0">
                          <a:effectLst/>
                        </a:rPr>
                        <a:t>n</a:t>
                      </a:r>
                      <a:r>
                        <a:rPr lang="en-GB" sz="450" baseline="-25000" dirty="0">
                          <a:effectLst/>
                        </a:rPr>
                        <a:t>0</a:t>
                      </a:r>
                      <a:endParaRPr lang="en-US" sz="450" dirty="0">
                        <a:effectLst/>
                        <a:latin typeface="Times New Roman" panose="02020603050405020304" pitchFamily="18" charset="0"/>
                        <a:ea typeface="Calibri" panose="020F0502020204030204" pitchFamily="34" charset="0"/>
                      </a:endParaRPr>
                    </a:p>
                  </a:txBody>
                  <a:tcPr marL="66502" marR="66502" marT="0" marB="0" anchor="ctr">
                    <a:solidFill>
                      <a:srgbClr val="00B050"/>
                    </a:solidFill>
                  </a:tcPr>
                </a:tc>
                <a:tc rowSpan="2">
                  <a:txBody>
                    <a:bodyPr/>
                    <a:lstStyle/>
                    <a:p>
                      <a:pPr marL="0" marR="0" algn="ctr">
                        <a:lnSpc>
                          <a:spcPct val="115000"/>
                        </a:lnSpc>
                        <a:spcBef>
                          <a:spcPts val="0"/>
                        </a:spcBef>
                        <a:spcAft>
                          <a:spcPts val="0"/>
                        </a:spcAft>
                      </a:pPr>
                      <a:r>
                        <a:rPr lang="en-GB" sz="450" dirty="0">
                          <a:effectLst/>
                        </a:rPr>
                        <a:t>a</a:t>
                      </a:r>
                      <a:r>
                        <a:rPr lang="en-GB" sz="450" baseline="-25000" dirty="0">
                          <a:effectLst/>
                        </a:rPr>
                        <a:t>c</a:t>
                      </a:r>
                      <a:endParaRPr lang="en-US" sz="450" dirty="0">
                        <a:effectLst/>
                        <a:latin typeface="Times New Roman" panose="02020603050405020304" pitchFamily="18" charset="0"/>
                        <a:ea typeface="Calibri" panose="020F0502020204030204" pitchFamily="34" charset="0"/>
                      </a:endParaRPr>
                    </a:p>
                  </a:txBody>
                  <a:tcPr marL="66502" marR="66502" marT="0" marB="0" anchor="ctr">
                    <a:solidFill>
                      <a:srgbClr val="00B050"/>
                    </a:solidFill>
                  </a:tcPr>
                </a:tc>
                <a:tc rowSpan="2">
                  <a:txBody>
                    <a:bodyPr/>
                    <a:lstStyle/>
                    <a:p>
                      <a:pPr marL="0" marR="0" algn="ctr">
                        <a:lnSpc>
                          <a:spcPct val="115000"/>
                        </a:lnSpc>
                        <a:spcBef>
                          <a:spcPts val="0"/>
                        </a:spcBef>
                        <a:spcAft>
                          <a:spcPts val="0"/>
                        </a:spcAft>
                      </a:pPr>
                      <a:r>
                        <a:rPr lang="en-GB" sz="450" dirty="0" err="1">
                          <a:effectLst/>
                        </a:rPr>
                        <a:t>S</a:t>
                      </a:r>
                      <a:r>
                        <a:rPr lang="en-GB" sz="450" baseline="-25000" dirty="0" err="1">
                          <a:effectLst/>
                        </a:rPr>
                        <a:t>d</a:t>
                      </a:r>
                      <a:endParaRPr lang="en-US" sz="450" dirty="0">
                        <a:effectLst/>
                        <a:latin typeface="Times New Roman" panose="02020603050405020304" pitchFamily="18" charset="0"/>
                        <a:ea typeface="Calibri" panose="020F0502020204030204" pitchFamily="34" charset="0"/>
                      </a:endParaRPr>
                    </a:p>
                  </a:txBody>
                  <a:tcPr marL="66502" marR="66502" marT="0" marB="0" anchor="ctr">
                    <a:solidFill>
                      <a:srgbClr val="00B050"/>
                    </a:solidFill>
                  </a:tcPr>
                </a:tc>
                <a:tc gridSpan="3">
                  <a:txBody>
                    <a:bodyPr/>
                    <a:lstStyle/>
                    <a:p>
                      <a:pPr marL="0" marR="0" algn="ctr">
                        <a:lnSpc>
                          <a:spcPct val="115000"/>
                        </a:lnSpc>
                        <a:spcBef>
                          <a:spcPts val="0"/>
                        </a:spcBef>
                        <a:spcAft>
                          <a:spcPts val="0"/>
                        </a:spcAft>
                      </a:pPr>
                      <a:r>
                        <a:rPr lang="en-GB" sz="450" dirty="0">
                          <a:effectLst/>
                        </a:rPr>
                        <a:t>MRR</a:t>
                      </a:r>
                      <a:endParaRPr lang="en-US" sz="450" dirty="0">
                        <a:effectLst/>
                        <a:latin typeface="Times New Roman" panose="02020603050405020304" pitchFamily="18" charset="0"/>
                        <a:ea typeface="Calibri" panose="020F0502020204030204" pitchFamily="34" charset="0"/>
                      </a:endParaRPr>
                    </a:p>
                  </a:txBody>
                  <a:tcPr marL="66502" marR="66502" marT="0" marB="0" anchor="ctr">
                    <a:solidFill>
                      <a:srgbClr val="00B050"/>
                    </a:solidFill>
                  </a:tcPr>
                </a:tc>
                <a:tc hMerge="1">
                  <a:txBody>
                    <a:bodyPr/>
                    <a:lstStyle/>
                    <a:p>
                      <a:endParaRPr lang="en-US"/>
                    </a:p>
                  </a:txBody>
                  <a:tcPr/>
                </a:tc>
                <a:tc hMerge="1">
                  <a:txBody>
                    <a:bodyPr/>
                    <a:lstStyle/>
                    <a:p>
                      <a:endParaRPr lang="en-US"/>
                    </a:p>
                  </a:txBody>
                  <a:tcPr/>
                </a:tc>
                <a:tc rowSpan="2">
                  <a:txBody>
                    <a:bodyPr/>
                    <a:lstStyle/>
                    <a:p>
                      <a:pPr marL="0" marR="0" algn="ctr">
                        <a:lnSpc>
                          <a:spcPct val="115000"/>
                        </a:lnSpc>
                        <a:spcBef>
                          <a:spcPts val="0"/>
                        </a:spcBef>
                        <a:spcAft>
                          <a:spcPts val="0"/>
                        </a:spcAft>
                      </a:pPr>
                      <a:r>
                        <a:rPr lang="en-GB" sz="450" dirty="0">
                          <a:effectLst/>
                        </a:rPr>
                        <a:t>Mean</a:t>
                      </a:r>
                      <a:endParaRPr lang="en-US" sz="450" dirty="0">
                        <a:effectLst/>
                        <a:latin typeface="Times New Roman" panose="02020603050405020304" pitchFamily="18" charset="0"/>
                        <a:ea typeface="Calibri" panose="020F0502020204030204" pitchFamily="34" charset="0"/>
                      </a:endParaRPr>
                    </a:p>
                  </a:txBody>
                  <a:tcPr marL="66502" marR="66502" marT="0" marB="0" anchor="ctr">
                    <a:solidFill>
                      <a:srgbClr val="00B050"/>
                    </a:solidFill>
                  </a:tcPr>
                </a:tc>
                <a:tc rowSpan="2">
                  <a:txBody>
                    <a:bodyPr/>
                    <a:lstStyle/>
                    <a:p>
                      <a:pPr marL="0" marR="0" algn="ctr">
                        <a:lnSpc>
                          <a:spcPct val="115000"/>
                        </a:lnSpc>
                        <a:spcBef>
                          <a:spcPts val="0"/>
                        </a:spcBef>
                        <a:spcAft>
                          <a:spcPts val="0"/>
                        </a:spcAft>
                      </a:pPr>
                      <a:r>
                        <a:rPr lang="en-GB" sz="450" dirty="0">
                          <a:effectLst/>
                        </a:rPr>
                        <a:t>S/N</a:t>
                      </a:r>
                      <a:endParaRPr lang="en-US" sz="450" dirty="0">
                        <a:effectLst/>
                        <a:latin typeface="Times New Roman" panose="02020603050405020304" pitchFamily="18" charset="0"/>
                        <a:ea typeface="Calibri" panose="020F0502020204030204" pitchFamily="34" charset="0"/>
                      </a:endParaRPr>
                    </a:p>
                  </a:txBody>
                  <a:tcPr marL="66502" marR="66502" marT="0" marB="0" anchor="ctr">
                    <a:solidFill>
                      <a:srgbClr val="00B050"/>
                    </a:solidFill>
                  </a:tcPr>
                </a:tc>
                <a:extLst>
                  <a:ext uri="{0D108BD9-81ED-4DB2-BD59-A6C34878D82A}">
                    <a16:rowId xmlns:a16="http://schemas.microsoft.com/office/drawing/2014/main" val="4051277356"/>
                  </a:ext>
                </a:extLst>
              </a:tr>
              <a:tr h="15414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GB" sz="450" dirty="0">
                          <a:effectLst/>
                        </a:rPr>
                        <a:t>Trial 1</a:t>
                      </a:r>
                      <a:endParaRPr lang="en-US" sz="450" dirty="0">
                        <a:effectLst/>
                        <a:latin typeface="Times New Roman" panose="02020603050405020304" pitchFamily="18" charset="0"/>
                        <a:ea typeface="Calibri" panose="020F0502020204030204" pitchFamily="34" charset="0"/>
                      </a:endParaRPr>
                    </a:p>
                  </a:txBody>
                  <a:tcPr marL="66502" marR="66502" marT="0" marB="0" anchor="ctr">
                    <a:solidFill>
                      <a:srgbClr val="00B050"/>
                    </a:solidFill>
                  </a:tcPr>
                </a:tc>
                <a:tc>
                  <a:txBody>
                    <a:bodyPr/>
                    <a:lstStyle/>
                    <a:p>
                      <a:pPr marL="0" marR="0" algn="ctr">
                        <a:lnSpc>
                          <a:spcPct val="115000"/>
                        </a:lnSpc>
                        <a:spcBef>
                          <a:spcPts val="0"/>
                        </a:spcBef>
                        <a:spcAft>
                          <a:spcPts val="0"/>
                        </a:spcAft>
                      </a:pPr>
                      <a:r>
                        <a:rPr lang="en-GB" sz="450" dirty="0">
                          <a:effectLst/>
                        </a:rPr>
                        <a:t>Trial 2</a:t>
                      </a:r>
                      <a:endParaRPr lang="en-US" sz="450" dirty="0">
                        <a:effectLst/>
                        <a:latin typeface="Times New Roman" panose="02020603050405020304" pitchFamily="18" charset="0"/>
                        <a:ea typeface="Calibri" panose="020F0502020204030204" pitchFamily="34" charset="0"/>
                      </a:endParaRPr>
                    </a:p>
                  </a:txBody>
                  <a:tcPr marL="66502" marR="66502" marT="0" marB="0" anchor="ctr">
                    <a:solidFill>
                      <a:srgbClr val="00B050"/>
                    </a:solidFill>
                  </a:tcPr>
                </a:tc>
                <a:tc>
                  <a:txBody>
                    <a:bodyPr/>
                    <a:lstStyle/>
                    <a:p>
                      <a:pPr marL="0" marR="0" algn="ctr">
                        <a:lnSpc>
                          <a:spcPct val="115000"/>
                        </a:lnSpc>
                        <a:spcBef>
                          <a:spcPts val="0"/>
                        </a:spcBef>
                        <a:spcAft>
                          <a:spcPts val="0"/>
                        </a:spcAft>
                      </a:pPr>
                      <a:r>
                        <a:rPr lang="en-GB" sz="450" dirty="0">
                          <a:effectLst/>
                        </a:rPr>
                        <a:t>Trial 3</a:t>
                      </a:r>
                      <a:endParaRPr lang="en-US" sz="450" dirty="0">
                        <a:effectLst/>
                        <a:latin typeface="Times New Roman" panose="02020603050405020304" pitchFamily="18" charset="0"/>
                        <a:ea typeface="Calibri" panose="020F0502020204030204" pitchFamily="34" charset="0"/>
                      </a:endParaRPr>
                    </a:p>
                  </a:txBody>
                  <a:tcPr marL="66502" marR="66502" marT="0" marB="0" anchor="ctr">
                    <a:solidFill>
                      <a:srgbClr val="00B050"/>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4114429202"/>
                  </a:ext>
                </a:extLst>
              </a:tr>
              <a:tr h="161925">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0.005</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0</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0</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0.025</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1.0</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0.919</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0.922</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0.915</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0.9186</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smtClean="0">
                          <a:effectLst/>
                          <a:latin typeface="Arial" panose="020B0604020202020204" pitchFamily="34" charset="0"/>
                          <a:cs typeface="Arial" panose="020B0604020202020204" pitchFamily="34" charset="0"/>
                        </a:rPr>
                        <a:t>-.</a:t>
                      </a:r>
                      <a:r>
                        <a:rPr lang="en-GB" sz="450" dirty="0">
                          <a:effectLst/>
                          <a:latin typeface="Arial" panose="020B0604020202020204" pitchFamily="34" charset="0"/>
                          <a:cs typeface="Arial" panose="020B0604020202020204" pitchFamily="34" charset="0"/>
                        </a:rPr>
                        <a:t>7372</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extLst>
                  <a:ext uri="{0D108BD9-81ED-4DB2-BD59-A6C34878D82A}">
                    <a16:rowId xmlns:a16="http://schemas.microsoft.com/office/drawing/2014/main" val="495530776"/>
                  </a:ext>
                </a:extLst>
              </a:tr>
              <a:tr h="156319">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2</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0.010</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0.030</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1.0</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1.035</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1.040</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1.049</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1.0413</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0.3511</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extLst>
                  <a:ext uri="{0D108BD9-81ED-4DB2-BD59-A6C34878D82A}">
                    <a16:rowId xmlns:a16="http://schemas.microsoft.com/office/drawing/2014/main" val="38390709"/>
                  </a:ext>
                </a:extLst>
              </a:tr>
              <a:tr h="156319">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3</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1</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0.015</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2</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2</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0.025</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1.2</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1.117</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1.122</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1.125</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1.1215</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0.9958</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extLst>
                  <a:ext uri="{0D108BD9-81ED-4DB2-BD59-A6C34878D82A}">
                    <a16:rowId xmlns:a16="http://schemas.microsoft.com/office/drawing/2014/main" val="873639501"/>
                  </a:ext>
                </a:extLst>
              </a:tr>
              <a:tr h="156319">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4</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1</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0.020</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3</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3</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0.030</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1.2</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1.102</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1.114</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1.117</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1.1111</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0.9143</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extLst>
                  <a:ext uri="{0D108BD9-81ED-4DB2-BD59-A6C34878D82A}">
                    <a16:rowId xmlns:a16="http://schemas.microsoft.com/office/drawing/2014/main" val="1349406725"/>
                  </a:ext>
                </a:extLst>
              </a:tr>
              <a:tr h="156319">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5</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2</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0.005</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1</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2</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0.030</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1.2</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1.248</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1.252</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1.238</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1.2459</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1.9091</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extLst>
                  <a:ext uri="{0D108BD9-81ED-4DB2-BD59-A6C34878D82A}">
                    <a16:rowId xmlns:a16="http://schemas.microsoft.com/office/drawing/2014/main" val="2358067085"/>
                  </a:ext>
                </a:extLst>
              </a:tr>
              <a:tr h="156319">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6</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2</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0.010</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0</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3</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0.025</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1.2</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1.275</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1.265</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1.260</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1.2667</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2.0528</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extLst>
                  <a:ext uri="{0D108BD9-81ED-4DB2-BD59-A6C34878D82A}">
                    <a16:rowId xmlns:a16="http://schemas.microsoft.com/office/drawing/2014/main" val="399910317"/>
                  </a:ext>
                </a:extLst>
              </a:tr>
              <a:tr h="156319">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7</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2</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0.015</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3</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0</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0.030</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1.0</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1.174</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1.182</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1.179</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1.1782</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1.4244</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extLst>
                  <a:ext uri="{0D108BD9-81ED-4DB2-BD59-A6C34878D82A}">
                    <a16:rowId xmlns:a16="http://schemas.microsoft.com/office/drawing/2014/main" val="272814459"/>
                  </a:ext>
                </a:extLst>
              </a:tr>
              <a:tr h="156319">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8</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2</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0.020</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2</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1</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0.025</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1.0</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1.219</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1.230</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1.226</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1.2251</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1.7630</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extLst>
                  <a:ext uri="{0D108BD9-81ED-4DB2-BD59-A6C34878D82A}">
                    <a16:rowId xmlns:a16="http://schemas.microsoft.com/office/drawing/2014/main" val="4194153202"/>
                  </a:ext>
                </a:extLst>
              </a:tr>
              <a:tr h="156319">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9</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3</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0.005</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2</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3</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0.030</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1.0</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1.488</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1.492</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1.484</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1.4878</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3.4510</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extLst>
                  <a:ext uri="{0D108BD9-81ED-4DB2-BD59-A6C34878D82A}">
                    <a16:rowId xmlns:a16="http://schemas.microsoft.com/office/drawing/2014/main" val="2452270330"/>
                  </a:ext>
                </a:extLst>
              </a:tr>
              <a:tr h="156319">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10</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3</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0.010</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3</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2</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0.025</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1.0</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1.366</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1.372</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1.379</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1.3724</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2.7494</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extLst>
                  <a:ext uri="{0D108BD9-81ED-4DB2-BD59-A6C34878D82A}">
                    <a16:rowId xmlns:a16="http://schemas.microsoft.com/office/drawing/2014/main" val="995430514"/>
                  </a:ext>
                </a:extLst>
              </a:tr>
              <a:tr h="156319">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11</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3</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0.015</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0</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1</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0.030</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1.2</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1.268</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1.275</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1.270</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1.2709</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2.0825</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extLst>
                  <a:ext uri="{0D108BD9-81ED-4DB2-BD59-A6C34878D82A}">
                    <a16:rowId xmlns:a16="http://schemas.microsoft.com/office/drawing/2014/main" val="689781365"/>
                  </a:ext>
                </a:extLst>
              </a:tr>
              <a:tr h="156319">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12</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3</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0.020</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1</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0</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0.025</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1.2</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1.193</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1.195</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1.208</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1.1988</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1.5744</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extLst>
                  <a:ext uri="{0D108BD9-81ED-4DB2-BD59-A6C34878D82A}">
                    <a16:rowId xmlns:a16="http://schemas.microsoft.com/office/drawing/2014/main" val="3660340528"/>
                  </a:ext>
                </a:extLst>
              </a:tr>
              <a:tr h="156319">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13</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4</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0.005</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3</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1</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0.025</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1.2</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1.227</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1.220</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1.235</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1.2273</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1.7788</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extLst>
                  <a:ext uri="{0D108BD9-81ED-4DB2-BD59-A6C34878D82A}">
                    <a16:rowId xmlns:a16="http://schemas.microsoft.com/office/drawing/2014/main" val="2110662467"/>
                  </a:ext>
                </a:extLst>
              </a:tr>
              <a:tr h="156319">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14</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4</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0.010</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2</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0</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0.030</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1.2</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1.268</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1.264</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1.262</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1.2647</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2.0400</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extLst>
                  <a:ext uri="{0D108BD9-81ED-4DB2-BD59-A6C34878D82A}">
                    <a16:rowId xmlns:a16="http://schemas.microsoft.com/office/drawing/2014/main" val="3985248950"/>
                  </a:ext>
                </a:extLst>
              </a:tr>
              <a:tr h="156319">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15</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4</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0.015</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1</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3</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0.025</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1.0</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1.124</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1.129</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1.121</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1.1247</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1.0204</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extLst>
                  <a:ext uri="{0D108BD9-81ED-4DB2-BD59-A6C34878D82A}">
                    <a16:rowId xmlns:a16="http://schemas.microsoft.com/office/drawing/2014/main" val="3222091573"/>
                  </a:ext>
                </a:extLst>
              </a:tr>
              <a:tr h="156319">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16</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4</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0.020</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0</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2</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0.030</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1.0</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1.183</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a:effectLst/>
                          <a:latin typeface="Arial" panose="020B0604020202020204" pitchFamily="34" charset="0"/>
                          <a:cs typeface="Arial" panose="020B0604020202020204" pitchFamily="34" charset="0"/>
                        </a:rPr>
                        <a:t>1.189</a:t>
                      </a:r>
                      <a:endParaRPr lang="en-US" sz="45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1.198</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1.1898</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tc>
                  <a:txBody>
                    <a:bodyPr/>
                    <a:lstStyle/>
                    <a:p>
                      <a:pPr marL="0" marR="0" algn="ctr">
                        <a:lnSpc>
                          <a:spcPct val="115000"/>
                        </a:lnSpc>
                        <a:spcBef>
                          <a:spcPts val="0"/>
                        </a:spcBef>
                        <a:spcAft>
                          <a:spcPts val="0"/>
                        </a:spcAft>
                      </a:pPr>
                      <a:r>
                        <a:rPr lang="en-GB" sz="450" dirty="0">
                          <a:effectLst/>
                          <a:latin typeface="Arial" panose="020B0604020202020204" pitchFamily="34" charset="0"/>
                          <a:cs typeface="Arial" panose="020B0604020202020204" pitchFamily="34" charset="0"/>
                        </a:rPr>
                        <a:t>1.5094</a:t>
                      </a:r>
                      <a:endParaRPr lang="en-US" sz="450" dirty="0">
                        <a:effectLst/>
                        <a:latin typeface="Arial" panose="020B0604020202020204" pitchFamily="34" charset="0"/>
                        <a:ea typeface="Calibri" panose="020F0502020204030204" pitchFamily="34" charset="0"/>
                        <a:cs typeface="Arial" panose="020B0604020202020204" pitchFamily="34" charset="0"/>
                      </a:endParaRPr>
                    </a:p>
                  </a:txBody>
                  <a:tcPr marL="66502" marR="66502" marT="0" marB="0" anchor="ctr"/>
                </a:tc>
                <a:extLst>
                  <a:ext uri="{0D108BD9-81ED-4DB2-BD59-A6C34878D82A}">
                    <a16:rowId xmlns:a16="http://schemas.microsoft.com/office/drawing/2014/main" val="1098632010"/>
                  </a:ext>
                </a:extLst>
              </a:tr>
            </a:tbl>
          </a:graphicData>
        </a:graphic>
      </p:graphicFrame>
      <p:sp>
        <p:nvSpPr>
          <p:cNvPr id="7" name="Rectangle 6"/>
          <p:cNvSpPr/>
          <p:nvPr/>
        </p:nvSpPr>
        <p:spPr>
          <a:xfrm>
            <a:off x="69842" y="6263956"/>
            <a:ext cx="3234958" cy="253916"/>
          </a:xfrm>
          <a:prstGeom prst="rect">
            <a:avLst/>
          </a:prstGeom>
        </p:spPr>
        <p:txBody>
          <a:bodyPr wrap="square">
            <a:spAutoFit/>
          </a:bodyPr>
          <a:lstStyle/>
          <a:p>
            <a:pPr algn="ctr">
              <a:lnSpc>
                <a:spcPct val="150000"/>
              </a:lnSpc>
              <a:spcBef>
                <a:spcPts val="600"/>
              </a:spcBef>
            </a:pPr>
            <a:r>
              <a:rPr lang="en-US" sz="700" b="1" dirty="0">
                <a:solidFill>
                  <a:srgbClr val="002060"/>
                </a:solidFill>
                <a:latin typeface="Arial" panose="020B0604020202020204" pitchFamily="34" charset="0"/>
                <a:ea typeface="Calibri" panose="020F0502020204030204" pitchFamily="34" charset="0"/>
                <a:cs typeface="Arial" panose="020B0604020202020204" pitchFamily="34" charset="0"/>
              </a:rPr>
              <a:t>Table </a:t>
            </a:r>
            <a:r>
              <a:rPr lang="en-US" sz="700" b="1" dirty="0" smtClean="0">
                <a:solidFill>
                  <a:srgbClr val="002060"/>
                </a:solidFill>
                <a:latin typeface="Arial" panose="020B0604020202020204" pitchFamily="34" charset="0"/>
                <a:ea typeface="Calibri" panose="020F0502020204030204" pitchFamily="34" charset="0"/>
                <a:cs typeface="Arial" panose="020B0604020202020204" pitchFamily="34" charset="0"/>
              </a:rPr>
              <a:t>2.</a:t>
            </a:r>
            <a:r>
              <a:rPr lang="en-US" sz="700" dirty="0" smtClean="0">
                <a:solidFill>
                  <a:srgbClr val="002060"/>
                </a:solidFill>
                <a:latin typeface="Arial" panose="020B0604020202020204" pitchFamily="34" charset="0"/>
                <a:ea typeface="Calibri" panose="020F0502020204030204" pitchFamily="34" charset="0"/>
                <a:cs typeface="Arial" panose="020B0604020202020204" pitchFamily="34" charset="0"/>
              </a:rPr>
              <a:t> </a:t>
            </a:r>
            <a:r>
              <a:rPr lang="en-US" sz="700" dirty="0">
                <a:solidFill>
                  <a:srgbClr val="002060"/>
                </a:solidFill>
                <a:latin typeface="Arial" panose="020B0604020202020204" pitchFamily="34" charset="0"/>
                <a:ea typeface="Calibri" panose="020F0502020204030204" pitchFamily="34" charset="0"/>
                <a:cs typeface="Arial" panose="020B0604020202020204" pitchFamily="34" charset="0"/>
              </a:rPr>
              <a:t>The obtained experimental results for surface roughness</a:t>
            </a:r>
          </a:p>
        </p:txBody>
      </p:sp>
      <p:graphicFrame>
        <p:nvGraphicFramePr>
          <p:cNvPr id="11" name="Table 10"/>
          <p:cNvGraphicFramePr>
            <a:graphicFrameLocks noGrp="1"/>
          </p:cNvGraphicFramePr>
          <p:nvPr>
            <p:extLst>
              <p:ext uri="{D42A27DB-BD31-4B8C-83A1-F6EECF244321}">
                <p14:modId xmlns:p14="http://schemas.microsoft.com/office/powerpoint/2010/main" val="758097084"/>
              </p:ext>
            </p:extLst>
          </p:nvPr>
        </p:nvGraphicFramePr>
        <p:xfrm>
          <a:off x="3587748" y="3562523"/>
          <a:ext cx="3061366" cy="1043175"/>
        </p:xfrm>
        <a:graphic>
          <a:graphicData uri="http://schemas.openxmlformats.org/drawingml/2006/table">
            <a:tbl>
              <a:tblPr firstRow="1" firstCol="1" bandRow="1">
                <a:tableStyleId>{5C22544A-7EE6-4342-B048-85BDC9FD1C3A}</a:tableStyleId>
              </a:tblPr>
              <a:tblGrid>
                <a:gridCol w="437338">
                  <a:extLst>
                    <a:ext uri="{9D8B030D-6E8A-4147-A177-3AD203B41FA5}">
                      <a16:colId xmlns:a16="http://schemas.microsoft.com/office/drawing/2014/main" val="3917440689"/>
                    </a:ext>
                  </a:extLst>
                </a:gridCol>
                <a:gridCol w="437338">
                  <a:extLst>
                    <a:ext uri="{9D8B030D-6E8A-4147-A177-3AD203B41FA5}">
                      <a16:colId xmlns:a16="http://schemas.microsoft.com/office/drawing/2014/main" val="16570691"/>
                    </a:ext>
                  </a:extLst>
                </a:gridCol>
                <a:gridCol w="437338">
                  <a:extLst>
                    <a:ext uri="{9D8B030D-6E8A-4147-A177-3AD203B41FA5}">
                      <a16:colId xmlns:a16="http://schemas.microsoft.com/office/drawing/2014/main" val="105016522"/>
                    </a:ext>
                  </a:extLst>
                </a:gridCol>
                <a:gridCol w="437338">
                  <a:extLst>
                    <a:ext uri="{9D8B030D-6E8A-4147-A177-3AD203B41FA5}">
                      <a16:colId xmlns:a16="http://schemas.microsoft.com/office/drawing/2014/main" val="2712682047"/>
                    </a:ext>
                  </a:extLst>
                </a:gridCol>
                <a:gridCol w="437338">
                  <a:extLst>
                    <a:ext uri="{9D8B030D-6E8A-4147-A177-3AD203B41FA5}">
                      <a16:colId xmlns:a16="http://schemas.microsoft.com/office/drawing/2014/main" val="882539874"/>
                    </a:ext>
                  </a:extLst>
                </a:gridCol>
                <a:gridCol w="437338">
                  <a:extLst>
                    <a:ext uri="{9D8B030D-6E8A-4147-A177-3AD203B41FA5}">
                      <a16:colId xmlns:a16="http://schemas.microsoft.com/office/drawing/2014/main" val="1150501254"/>
                    </a:ext>
                  </a:extLst>
                </a:gridCol>
                <a:gridCol w="437338">
                  <a:extLst>
                    <a:ext uri="{9D8B030D-6E8A-4147-A177-3AD203B41FA5}">
                      <a16:colId xmlns:a16="http://schemas.microsoft.com/office/drawing/2014/main" val="3428495419"/>
                    </a:ext>
                  </a:extLst>
                </a:gridCol>
              </a:tblGrid>
              <a:tr h="156207">
                <a:tc>
                  <a:txBody>
                    <a:bodyPr/>
                    <a:lstStyle/>
                    <a:p>
                      <a:pPr marL="0" marR="0" algn="ctr">
                        <a:lnSpc>
                          <a:spcPts val="1200"/>
                        </a:lnSpc>
                        <a:spcBef>
                          <a:spcPts val="450"/>
                        </a:spcBef>
                        <a:spcAft>
                          <a:spcPts val="0"/>
                        </a:spcAft>
                      </a:pPr>
                      <a:r>
                        <a:rPr lang="en-US" sz="500" dirty="0">
                          <a:effectLst/>
                          <a:latin typeface="Arial" panose="020B0604020202020204" pitchFamily="34" charset="0"/>
                          <a:cs typeface="Arial" panose="020B0604020202020204" pitchFamily="34" charset="0"/>
                        </a:rPr>
                        <a:t>Level</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6675" marR="66675" marT="9525" marB="9525"/>
                </a:tc>
                <a:tc>
                  <a:txBody>
                    <a:bodyPr/>
                    <a:lstStyle/>
                    <a:p>
                      <a:pPr marL="0" marR="0" algn="ctr">
                        <a:lnSpc>
                          <a:spcPts val="1200"/>
                        </a:lnSpc>
                        <a:spcBef>
                          <a:spcPts val="450"/>
                        </a:spcBef>
                        <a:spcAft>
                          <a:spcPts val="0"/>
                        </a:spcAft>
                      </a:pPr>
                      <a:r>
                        <a:rPr lang="en-US" sz="500" dirty="0" err="1">
                          <a:effectLst/>
                          <a:latin typeface="Arial" panose="020B0604020202020204" pitchFamily="34" charset="0"/>
                          <a:cs typeface="Arial" panose="020B0604020202020204" pitchFamily="34" charset="0"/>
                        </a:rPr>
                        <a:t>n</a:t>
                      </a:r>
                      <a:r>
                        <a:rPr lang="en-US" sz="500" baseline="-25000" dirty="0" err="1">
                          <a:effectLst/>
                          <a:latin typeface="Arial" panose="020B0604020202020204" pitchFamily="34" charset="0"/>
                          <a:cs typeface="Arial" panose="020B0604020202020204" pitchFamily="34" charset="0"/>
                        </a:rPr>
                        <a:t>c</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6675" marR="66675" marT="9525" marB="9525"/>
                </a:tc>
                <a:tc>
                  <a:txBody>
                    <a:bodyPr/>
                    <a:lstStyle/>
                    <a:p>
                      <a:pPr marL="0" marR="0" algn="ctr">
                        <a:lnSpc>
                          <a:spcPts val="1200"/>
                        </a:lnSpc>
                        <a:spcBef>
                          <a:spcPts val="450"/>
                        </a:spcBef>
                        <a:spcAft>
                          <a:spcPts val="0"/>
                        </a:spcAft>
                      </a:pPr>
                      <a:r>
                        <a:rPr lang="en-US" sz="500">
                          <a:effectLst/>
                          <a:latin typeface="Arial" panose="020B0604020202020204" pitchFamily="34" charset="0"/>
                          <a:cs typeface="Arial" panose="020B0604020202020204" pitchFamily="34" charset="0"/>
                        </a:rPr>
                        <a:t>a</a:t>
                      </a:r>
                      <a:r>
                        <a:rPr lang="en-US" sz="500" baseline="-25000">
                          <a:effectLst/>
                          <a:latin typeface="Arial" panose="020B0604020202020204" pitchFamily="34" charset="0"/>
                          <a:cs typeface="Arial" panose="020B0604020202020204" pitchFamily="34" charset="0"/>
                        </a:rPr>
                        <a:t>f</a:t>
                      </a:r>
                      <a:endParaRPr lang="en-US" sz="500">
                        <a:effectLst/>
                        <a:latin typeface="Arial" panose="020B0604020202020204" pitchFamily="34" charset="0"/>
                        <a:ea typeface="Calibri" panose="020F0502020204030204" pitchFamily="34" charset="0"/>
                        <a:cs typeface="Arial" panose="020B0604020202020204" pitchFamily="34" charset="0"/>
                      </a:endParaRPr>
                    </a:p>
                  </a:txBody>
                  <a:tcPr marL="66675" marR="66675" marT="9525" marB="9525"/>
                </a:tc>
                <a:tc>
                  <a:txBody>
                    <a:bodyPr/>
                    <a:lstStyle/>
                    <a:p>
                      <a:pPr marL="0" marR="0" algn="ctr">
                        <a:lnSpc>
                          <a:spcPts val="1200"/>
                        </a:lnSpc>
                        <a:spcBef>
                          <a:spcPts val="450"/>
                        </a:spcBef>
                        <a:spcAft>
                          <a:spcPts val="0"/>
                        </a:spcAft>
                      </a:pPr>
                      <a:r>
                        <a:rPr lang="en-US" sz="500">
                          <a:effectLst/>
                          <a:latin typeface="Arial" panose="020B0604020202020204" pitchFamily="34" charset="0"/>
                          <a:cs typeface="Arial" panose="020B0604020202020204" pitchFamily="34" charset="0"/>
                        </a:rPr>
                        <a:t>n</a:t>
                      </a:r>
                      <a:r>
                        <a:rPr lang="en-US" sz="500" baseline="-25000">
                          <a:effectLst/>
                          <a:latin typeface="Arial" panose="020B0604020202020204" pitchFamily="34" charset="0"/>
                          <a:cs typeface="Arial" panose="020B0604020202020204" pitchFamily="34" charset="0"/>
                        </a:rPr>
                        <a:t>f</a:t>
                      </a:r>
                      <a:endParaRPr lang="en-US" sz="500">
                        <a:effectLst/>
                        <a:latin typeface="Arial" panose="020B0604020202020204" pitchFamily="34" charset="0"/>
                        <a:ea typeface="Calibri" panose="020F0502020204030204" pitchFamily="34" charset="0"/>
                        <a:cs typeface="Arial" panose="020B0604020202020204" pitchFamily="34" charset="0"/>
                      </a:endParaRPr>
                    </a:p>
                  </a:txBody>
                  <a:tcPr marL="66675" marR="66675" marT="9525" marB="9525"/>
                </a:tc>
                <a:tc>
                  <a:txBody>
                    <a:bodyPr/>
                    <a:lstStyle/>
                    <a:p>
                      <a:pPr marL="0" marR="0" algn="ctr">
                        <a:lnSpc>
                          <a:spcPts val="1200"/>
                        </a:lnSpc>
                        <a:spcBef>
                          <a:spcPts val="450"/>
                        </a:spcBef>
                        <a:spcAft>
                          <a:spcPts val="0"/>
                        </a:spcAft>
                      </a:pPr>
                      <a:r>
                        <a:rPr lang="en-US" sz="500" dirty="0">
                          <a:effectLst/>
                          <a:latin typeface="Arial" panose="020B0604020202020204" pitchFamily="34" charset="0"/>
                          <a:cs typeface="Arial" panose="020B0604020202020204" pitchFamily="34" charset="0"/>
                        </a:rPr>
                        <a:t>n</a:t>
                      </a:r>
                      <a:r>
                        <a:rPr lang="en-US" sz="500" baseline="-25000" dirty="0">
                          <a:effectLst/>
                          <a:latin typeface="Arial" panose="020B0604020202020204" pitchFamily="34" charset="0"/>
                          <a:cs typeface="Arial" panose="020B0604020202020204" pitchFamily="34" charset="0"/>
                        </a:rPr>
                        <a:t>0</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6675" marR="66675" marT="9525" marB="9525"/>
                </a:tc>
                <a:tc>
                  <a:txBody>
                    <a:bodyPr/>
                    <a:lstStyle/>
                    <a:p>
                      <a:pPr marL="0" marR="0" algn="ctr">
                        <a:lnSpc>
                          <a:spcPts val="1200"/>
                        </a:lnSpc>
                        <a:spcBef>
                          <a:spcPts val="450"/>
                        </a:spcBef>
                        <a:spcAft>
                          <a:spcPts val="0"/>
                        </a:spcAft>
                      </a:pPr>
                      <a:r>
                        <a:rPr lang="en-US" sz="500">
                          <a:effectLst/>
                          <a:latin typeface="Arial" panose="020B0604020202020204" pitchFamily="34" charset="0"/>
                          <a:cs typeface="Arial" panose="020B0604020202020204" pitchFamily="34" charset="0"/>
                        </a:rPr>
                        <a:t>a</a:t>
                      </a:r>
                      <a:r>
                        <a:rPr lang="en-US" sz="500" baseline="-25000">
                          <a:effectLst/>
                          <a:latin typeface="Arial" panose="020B0604020202020204" pitchFamily="34" charset="0"/>
                          <a:cs typeface="Arial" panose="020B0604020202020204" pitchFamily="34" charset="0"/>
                        </a:rPr>
                        <a:t>c</a:t>
                      </a:r>
                      <a:endParaRPr lang="en-US" sz="500">
                        <a:effectLst/>
                        <a:latin typeface="Arial" panose="020B0604020202020204" pitchFamily="34" charset="0"/>
                        <a:ea typeface="Calibri" panose="020F0502020204030204" pitchFamily="34" charset="0"/>
                        <a:cs typeface="Arial" panose="020B0604020202020204" pitchFamily="34" charset="0"/>
                      </a:endParaRPr>
                    </a:p>
                  </a:txBody>
                  <a:tcPr marL="66675" marR="66675" marT="9525" marB="9525"/>
                </a:tc>
                <a:tc>
                  <a:txBody>
                    <a:bodyPr/>
                    <a:lstStyle/>
                    <a:p>
                      <a:pPr marL="0" marR="0" algn="ctr">
                        <a:lnSpc>
                          <a:spcPts val="1200"/>
                        </a:lnSpc>
                        <a:spcBef>
                          <a:spcPts val="450"/>
                        </a:spcBef>
                        <a:spcAft>
                          <a:spcPts val="0"/>
                        </a:spcAft>
                      </a:pPr>
                      <a:r>
                        <a:rPr lang="en-US" sz="500" dirty="0" err="1">
                          <a:effectLst/>
                          <a:latin typeface="Arial" panose="020B0604020202020204" pitchFamily="34" charset="0"/>
                          <a:cs typeface="Arial" panose="020B0604020202020204" pitchFamily="34" charset="0"/>
                        </a:rPr>
                        <a:t>S</a:t>
                      </a:r>
                      <a:r>
                        <a:rPr lang="en-US" sz="500" baseline="-25000" dirty="0" err="1">
                          <a:effectLst/>
                          <a:latin typeface="Arial" panose="020B0604020202020204" pitchFamily="34" charset="0"/>
                          <a:cs typeface="Arial" panose="020B0604020202020204" pitchFamily="34" charset="0"/>
                        </a:rPr>
                        <a:t>d</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6675" marR="66675" marT="9525" marB="9525"/>
                </a:tc>
                <a:extLst>
                  <a:ext uri="{0D108BD9-81ED-4DB2-BD59-A6C34878D82A}">
                    <a16:rowId xmlns:a16="http://schemas.microsoft.com/office/drawing/2014/main" val="3596802777"/>
                  </a:ext>
                </a:extLst>
              </a:tr>
              <a:tr h="137614">
                <a:tc>
                  <a:txBody>
                    <a:bodyPr/>
                    <a:lstStyle/>
                    <a:p>
                      <a:pPr marL="0" marR="0" algn="ctr">
                        <a:lnSpc>
                          <a:spcPts val="1200"/>
                        </a:lnSpc>
                        <a:spcBef>
                          <a:spcPts val="450"/>
                        </a:spcBef>
                        <a:spcAft>
                          <a:spcPts val="0"/>
                        </a:spcAft>
                      </a:pPr>
                      <a:r>
                        <a:rPr lang="en-US" sz="500" dirty="0">
                          <a:effectLst/>
                          <a:latin typeface="Arial" panose="020B0604020202020204" pitchFamily="34" charset="0"/>
                          <a:cs typeface="Arial" panose="020B0604020202020204" pitchFamily="34" charset="0"/>
                        </a:rPr>
                        <a:t>1</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6675" marR="66675" marT="9525" marB="9525" anchor="ctr"/>
                </a:tc>
                <a:tc>
                  <a:txBody>
                    <a:bodyPr/>
                    <a:lstStyle/>
                    <a:p>
                      <a:pPr marL="0" marR="0" algn="ctr">
                        <a:lnSpc>
                          <a:spcPts val="1200"/>
                        </a:lnSpc>
                        <a:spcBef>
                          <a:spcPts val="450"/>
                        </a:spcBef>
                        <a:spcAft>
                          <a:spcPts val="0"/>
                        </a:spcAft>
                      </a:pPr>
                      <a:r>
                        <a:rPr lang="en-US" sz="500" dirty="0">
                          <a:effectLst/>
                          <a:latin typeface="Arial" panose="020B0604020202020204" pitchFamily="34" charset="0"/>
                          <a:cs typeface="Arial" panose="020B0604020202020204" pitchFamily="34" charset="0"/>
                        </a:rPr>
                        <a:t>0.3810</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6675" marR="66675" marT="9525" marB="9525" anchor="ctr"/>
                </a:tc>
                <a:tc>
                  <a:txBody>
                    <a:bodyPr/>
                    <a:lstStyle/>
                    <a:p>
                      <a:pPr marL="0" marR="0" algn="ctr">
                        <a:lnSpc>
                          <a:spcPts val="1200"/>
                        </a:lnSpc>
                        <a:spcBef>
                          <a:spcPts val="450"/>
                        </a:spcBef>
                        <a:spcAft>
                          <a:spcPts val="0"/>
                        </a:spcAft>
                      </a:pPr>
                      <a:r>
                        <a:rPr lang="en-US" sz="500" dirty="0">
                          <a:effectLst/>
                          <a:latin typeface="Arial" panose="020B0604020202020204" pitchFamily="34" charset="0"/>
                          <a:cs typeface="Arial" panose="020B0604020202020204" pitchFamily="34" charset="0"/>
                        </a:rPr>
                        <a:t>1.6004</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6675" marR="66675" marT="9525" marB="9525" anchor="ctr"/>
                </a:tc>
                <a:tc>
                  <a:txBody>
                    <a:bodyPr/>
                    <a:lstStyle/>
                    <a:p>
                      <a:pPr marL="0" marR="0" algn="ctr">
                        <a:lnSpc>
                          <a:spcPts val="1200"/>
                        </a:lnSpc>
                        <a:spcBef>
                          <a:spcPts val="450"/>
                        </a:spcBef>
                        <a:spcAft>
                          <a:spcPts val="0"/>
                        </a:spcAft>
                      </a:pPr>
                      <a:r>
                        <a:rPr lang="en-US" sz="500" dirty="0">
                          <a:effectLst/>
                          <a:latin typeface="Arial" panose="020B0604020202020204" pitchFamily="34" charset="0"/>
                          <a:cs typeface="Arial" panose="020B0604020202020204" pitchFamily="34" charset="0"/>
                        </a:rPr>
                        <a:t>1.2269</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6675" marR="66675" marT="9525" marB="9525" anchor="ctr"/>
                </a:tc>
                <a:tc>
                  <a:txBody>
                    <a:bodyPr/>
                    <a:lstStyle/>
                    <a:p>
                      <a:pPr marL="0" marR="0" algn="ctr">
                        <a:lnSpc>
                          <a:spcPts val="1200"/>
                        </a:lnSpc>
                        <a:spcBef>
                          <a:spcPts val="450"/>
                        </a:spcBef>
                        <a:spcAft>
                          <a:spcPts val="0"/>
                        </a:spcAft>
                      </a:pPr>
                      <a:r>
                        <a:rPr lang="en-US" sz="500">
                          <a:effectLst/>
                          <a:latin typeface="Arial" panose="020B0604020202020204" pitchFamily="34" charset="0"/>
                          <a:cs typeface="Arial" panose="020B0604020202020204" pitchFamily="34" charset="0"/>
                        </a:rPr>
                        <a:t>1.0754</a:t>
                      </a:r>
                      <a:endParaRPr lang="en-US" sz="500">
                        <a:effectLst/>
                        <a:latin typeface="Arial" panose="020B0604020202020204" pitchFamily="34" charset="0"/>
                        <a:ea typeface="Calibri" panose="020F0502020204030204" pitchFamily="34" charset="0"/>
                        <a:cs typeface="Arial" panose="020B0604020202020204" pitchFamily="34" charset="0"/>
                      </a:endParaRPr>
                    </a:p>
                  </a:txBody>
                  <a:tcPr marL="66675" marR="66675" marT="9525" marB="9525" anchor="ctr"/>
                </a:tc>
                <a:tc>
                  <a:txBody>
                    <a:bodyPr/>
                    <a:lstStyle/>
                    <a:p>
                      <a:pPr marL="0" marR="0" algn="ctr">
                        <a:lnSpc>
                          <a:spcPts val="1200"/>
                        </a:lnSpc>
                        <a:spcBef>
                          <a:spcPts val="450"/>
                        </a:spcBef>
                        <a:spcAft>
                          <a:spcPts val="0"/>
                        </a:spcAft>
                      </a:pPr>
                      <a:r>
                        <a:rPr lang="en-US" sz="500">
                          <a:effectLst/>
                          <a:latin typeface="Arial" panose="020B0604020202020204" pitchFamily="34" charset="0"/>
                          <a:cs typeface="Arial" panose="020B0604020202020204" pitchFamily="34" charset="0"/>
                        </a:rPr>
                        <a:t>1.3997</a:t>
                      </a:r>
                      <a:endParaRPr lang="en-US" sz="500">
                        <a:effectLst/>
                        <a:latin typeface="Arial" panose="020B0604020202020204" pitchFamily="34" charset="0"/>
                        <a:ea typeface="Calibri" panose="020F0502020204030204" pitchFamily="34" charset="0"/>
                        <a:cs typeface="Arial" panose="020B0604020202020204" pitchFamily="34" charset="0"/>
                      </a:endParaRPr>
                    </a:p>
                  </a:txBody>
                  <a:tcPr marL="66675" marR="66675" marT="9525" marB="9525" anchor="ctr"/>
                </a:tc>
                <a:tc>
                  <a:txBody>
                    <a:bodyPr/>
                    <a:lstStyle/>
                    <a:p>
                      <a:pPr marL="0" marR="0" algn="ctr">
                        <a:lnSpc>
                          <a:spcPts val="1200"/>
                        </a:lnSpc>
                        <a:spcBef>
                          <a:spcPts val="450"/>
                        </a:spcBef>
                        <a:spcAft>
                          <a:spcPts val="0"/>
                        </a:spcAft>
                      </a:pPr>
                      <a:r>
                        <a:rPr lang="en-US" sz="500" dirty="0">
                          <a:effectLst/>
                          <a:latin typeface="Arial" panose="020B0604020202020204" pitchFamily="34" charset="0"/>
                          <a:cs typeface="Arial" panose="020B0604020202020204" pitchFamily="34" charset="0"/>
                        </a:rPr>
                        <a:t>1.4414</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6675" marR="66675" marT="9525" marB="9525" anchor="ctr"/>
                </a:tc>
                <a:extLst>
                  <a:ext uri="{0D108BD9-81ED-4DB2-BD59-A6C34878D82A}">
                    <a16:rowId xmlns:a16="http://schemas.microsoft.com/office/drawing/2014/main" val="1282091138"/>
                  </a:ext>
                </a:extLst>
              </a:tr>
              <a:tr h="137614">
                <a:tc>
                  <a:txBody>
                    <a:bodyPr/>
                    <a:lstStyle/>
                    <a:p>
                      <a:pPr marL="0" marR="0" algn="ctr">
                        <a:lnSpc>
                          <a:spcPts val="1200"/>
                        </a:lnSpc>
                        <a:spcBef>
                          <a:spcPts val="450"/>
                        </a:spcBef>
                        <a:spcAft>
                          <a:spcPts val="0"/>
                        </a:spcAft>
                      </a:pPr>
                      <a:r>
                        <a:rPr lang="en-US" sz="500">
                          <a:effectLst/>
                          <a:latin typeface="Arial" panose="020B0604020202020204" pitchFamily="34" charset="0"/>
                          <a:cs typeface="Arial" panose="020B0604020202020204" pitchFamily="34" charset="0"/>
                        </a:rPr>
                        <a:t>2</a:t>
                      </a:r>
                      <a:endParaRPr lang="en-US" sz="500">
                        <a:effectLst/>
                        <a:latin typeface="Arial" panose="020B0604020202020204" pitchFamily="34" charset="0"/>
                        <a:ea typeface="Calibri" panose="020F0502020204030204" pitchFamily="34" charset="0"/>
                        <a:cs typeface="Arial" panose="020B0604020202020204" pitchFamily="34" charset="0"/>
                      </a:endParaRPr>
                    </a:p>
                  </a:txBody>
                  <a:tcPr marL="66675" marR="66675" marT="9525" marB="9525" anchor="ctr"/>
                </a:tc>
                <a:tc>
                  <a:txBody>
                    <a:bodyPr/>
                    <a:lstStyle/>
                    <a:p>
                      <a:pPr marL="0" marR="0" algn="ctr">
                        <a:lnSpc>
                          <a:spcPts val="1200"/>
                        </a:lnSpc>
                        <a:spcBef>
                          <a:spcPts val="450"/>
                        </a:spcBef>
                        <a:spcAft>
                          <a:spcPts val="0"/>
                        </a:spcAft>
                      </a:pPr>
                      <a:r>
                        <a:rPr lang="en-US" sz="500" dirty="0">
                          <a:effectLst/>
                          <a:latin typeface="Arial" panose="020B0604020202020204" pitchFamily="34" charset="0"/>
                          <a:cs typeface="Arial" panose="020B0604020202020204" pitchFamily="34" charset="0"/>
                        </a:rPr>
                        <a:t>1.7873</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6675" marR="66675" marT="9525" marB="9525" anchor="ctr"/>
                </a:tc>
                <a:tc>
                  <a:txBody>
                    <a:bodyPr/>
                    <a:lstStyle/>
                    <a:p>
                      <a:pPr marL="0" marR="0" algn="ctr">
                        <a:lnSpc>
                          <a:spcPts val="1200"/>
                        </a:lnSpc>
                        <a:spcBef>
                          <a:spcPts val="450"/>
                        </a:spcBef>
                        <a:spcAft>
                          <a:spcPts val="0"/>
                        </a:spcAft>
                      </a:pPr>
                      <a:r>
                        <a:rPr lang="en-US" sz="500" dirty="0">
                          <a:effectLst/>
                          <a:latin typeface="Arial" panose="020B0604020202020204" pitchFamily="34" charset="0"/>
                          <a:cs typeface="Arial" panose="020B0604020202020204" pitchFamily="34" charset="0"/>
                        </a:rPr>
                        <a:t>1.7983</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6675" marR="66675" marT="9525" marB="9525" anchor="ctr"/>
                </a:tc>
                <a:tc>
                  <a:txBody>
                    <a:bodyPr/>
                    <a:lstStyle/>
                    <a:p>
                      <a:pPr marL="0" marR="0" algn="ctr">
                        <a:lnSpc>
                          <a:spcPts val="1200"/>
                        </a:lnSpc>
                        <a:spcBef>
                          <a:spcPts val="450"/>
                        </a:spcBef>
                        <a:spcAft>
                          <a:spcPts val="0"/>
                        </a:spcAft>
                      </a:pPr>
                      <a:r>
                        <a:rPr lang="en-US" sz="500" dirty="0">
                          <a:effectLst/>
                          <a:latin typeface="Arial" panose="020B0604020202020204" pitchFamily="34" charset="0"/>
                          <a:cs typeface="Arial" panose="020B0604020202020204" pitchFamily="34" charset="0"/>
                        </a:rPr>
                        <a:t>1.2138</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6675" marR="66675" marT="9525" marB="9525" anchor="ctr"/>
                </a:tc>
                <a:tc>
                  <a:txBody>
                    <a:bodyPr/>
                    <a:lstStyle/>
                    <a:p>
                      <a:pPr marL="0" marR="0" algn="ctr">
                        <a:lnSpc>
                          <a:spcPts val="1200"/>
                        </a:lnSpc>
                        <a:spcBef>
                          <a:spcPts val="450"/>
                        </a:spcBef>
                        <a:spcAft>
                          <a:spcPts val="0"/>
                        </a:spcAft>
                      </a:pPr>
                      <a:r>
                        <a:rPr lang="en-US" sz="500" dirty="0">
                          <a:effectLst/>
                          <a:latin typeface="Arial" panose="020B0604020202020204" pitchFamily="34" charset="0"/>
                          <a:cs typeface="Arial" panose="020B0604020202020204" pitchFamily="34" charset="0"/>
                        </a:rPr>
                        <a:t>1.4939</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6675" marR="66675" marT="9525" marB="9525" anchor="ctr"/>
                </a:tc>
                <a:tc>
                  <a:txBody>
                    <a:bodyPr/>
                    <a:lstStyle/>
                    <a:p>
                      <a:pPr marL="0" marR="0" algn="ctr">
                        <a:lnSpc>
                          <a:spcPts val="1200"/>
                        </a:lnSpc>
                        <a:spcBef>
                          <a:spcPts val="450"/>
                        </a:spcBef>
                        <a:spcAft>
                          <a:spcPts val="0"/>
                        </a:spcAft>
                      </a:pPr>
                      <a:r>
                        <a:rPr lang="en-US" sz="500">
                          <a:effectLst/>
                          <a:latin typeface="Arial" panose="020B0604020202020204" pitchFamily="34" charset="0"/>
                          <a:cs typeface="Arial" panose="020B0604020202020204" pitchFamily="34" charset="0"/>
                        </a:rPr>
                        <a:t>1.7102</a:t>
                      </a:r>
                      <a:endParaRPr lang="en-US" sz="500">
                        <a:effectLst/>
                        <a:latin typeface="Arial" panose="020B0604020202020204" pitchFamily="34" charset="0"/>
                        <a:ea typeface="Calibri" panose="020F0502020204030204" pitchFamily="34" charset="0"/>
                        <a:cs typeface="Arial" panose="020B0604020202020204" pitchFamily="34" charset="0"/>
                      </a:endParaRPr>
                    </a:p>
                  </a:txBody>
                  <a:tcPr marL="66675" marR="66675" marT="9525" marB="9525" anchor="ctr"/>
                </a:tc>
                <a:tc>
                  <a:txBody>
                    <a:bodyPr/>
                    <a:lstStyle/>
                    <a:p>
                      <a:pPr marL="0" marR="0" algn="ctr">
                        <a:lnSpc>
                          <a:spcPts val="1200"/>
                        </a:lnSpc>
                        <a:spcBef>
                          <a:spcPts val="450"/>
                        </a:spcBef>
                        <a:spcAft>
                          <a:spcPts val="0"/>
                        </a:spcAft>
                      </a:pPr>
                      <a:r>
                        <a:rPr lang="en-US" sz="500">
                          <a:effectLst/>
                          <a:latin typeface="Arial" panose="020B0604020202020204" pitchFamily="34" charset="0"/>
                          <a:cs typeface="Arial" panose="020B0604020202020204" pitchFamily="34" charset="0"/>
                        </a:rPr>
                        <a:t>1.6685</a:t>
                      </a:r>
                      <a:endParaRPr lang="en-US" sz="500">
                        <a:effectLst/>
                        <a:latin typeface="Arial" panose="020B0604020202020204" pitchFamily="34" charset="0"/>
                        <a:ea typeface="Calibri" panose="020F0502020204030204" pitchFamily="34" charset="0"/>
                        <a:cs typeface="Arial" panose="020B0604020202020204" pitchFamily="34" charset="0"/>
                      </a:endParaRPr>
                    </a:p>
                  </a:txBody>
                  <a:tcPr marL="66675" marR="66675" marT="9525" marB="9525" anchor="ctr"/>
                </a:tc>
                <a:extLst>
                  <a:ext uri="{0D108BD9-81ED-4DB2-BD59-A6C34878D82A}">
                    <a16:rowId xmlns:a16="http://schemas.microsoft.com/office/drawing/2014/main" val="198991550"/>
                  </a:ext>
                </a:extLst>
              </a:tr>
              <a:tr h="137614">
                <a:tc>
                  <a:txBody>
                    <a:bodyPr/>
                    <a:lstStyle/>
                    <a:p>
                      <a:pPr marL="0" marR="0" algn="ctr">
                        <a:lnSpc>
                          <a:spcPts val="1200"/>
                        </a:lnSpc>
                        <a:spcBef>
                          <a:spcPts val="450"/>
                        </a:spcBef>
                        <a:spcAft>
                          <a:spcPts val="0"/>
                        </a:spcAft>
                      </a:pPr>
                      <a:r>
                        <a:rPr lang="en-US" sz="500">
                          <a:effectLst/>
                          <a:latin typeface="Arial" panose="020B0604020202020204" pitchFamily="34" charset="0"/>
                          <a:cs typeface="Arial" panose="020B0604020202020204" pitchFamily="34" charset="0"/>
                        </a:rPr>
                        <a:t>3</a:t>
                      </a:r>
                      <a:endParaRPr lang="en-US" sz="500">
                        <a:effectLst/>
                        <a:latin typeface="Arial" panose="020B0604020202020204" pitchFamily="34" charset="0"/>
                        <a:ea typeface="Calibri" panose="020F0502020204030204" pitchFamily="34" charset="0"/>
                        <a:cs typeface="Arial" panose="020B0604020202020204" pitchFamily="34" charset="0"/>
                      </a:endParaRPr>
                    </a:p>
                  </a:txBody>
                  <a:tcPr marL="66675" marR="66675" marT="9525" marB="9525" anchor="ctr"/>
                </a:tc>
                <a:tc>
                  <a:txBody>
                    <a:bodyPr/>
                    <a:lstStyle/>
                    <a:p>
                      <a:pPr marL="0" marR="0" algn="ctr">
                        <a:lnSpc>
                          <a:spcPts val="1200"/>
                        </a:lnSpc>
                        <a:spcBef>
                          <a:spcPts val="450"/>
                        </a:spcBef>
                        <a:spcAft>
                          <a:spcPts val="0"/>
                        </a:spcAft>
                      </a:pPr>
                      <a:r>
                        <a:rPr lang="en-US" sz="500">
                          <a:effectLst/>
                          <a:latin typeface="Arial" panose="020B0604020202020204" pitchFamily="34" charset="0"/>
                          <a:cs typeface="Arial" panose="020B0604020202020204" pitchFamily="34" charset="0"/>
                        </a:rPr>
                        <a:t>2.4643</a:t>
                      </a:r>
                      <a:endParaRPr lang="en-US" sz="500">
                        <a:effectLst/>
                        <a:latin typeface="Arial" panose="020B0604020202020204" pitchFamily="34" charset="0"/>
                        <a:ea typeface="Calibri" panose="020F0502020204030204" pitchFamily="34" charset="0"/>
                        <a:cs typeface="Arial" panose="020B0604020202020204" pitchFamily="34" charset="0"/>
                      </a:endParaRPr>
                    </a:p>
                  </a:txBody>
                  <a:tcPr marL="66675" marR="66675" marT="9525" marB="9525" anchor="ctr"/>
                </a:tc>
                <a:tc>
                  <a:txBody>
                    <a:bodyPr/>
                    <a:lstStyle/>
                    <a:p>
                      <a:pPr marL="0" marR="0" algn="ctr">
                        <a:lnSpc>
                          <a:spcPts val="1200"/>
                        </a:lnSpc>
                        <a:spcBef>
                          <a:spcPts val="450"/>
                        </a:spcBef>
                        <a:spcAft>
                          <a:spcPts val="0"/>
                        </a:spcAft>
                      </a:pPr>
                      <a:r>
                        <a:rPr lang="en-US" sz="500" dirty="0">
                          <a:effectLst/>
                          <a:latin typeface="Arial" panose="020B0604020202020204" pitchFamily="34" charset="0"/>
                          <a:cs typeface="Arial" panose="020B0604020202020204" pitchFamily="34" charset="0"/>
                        </a:rPr>
                        <a:t>1.3808</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6675" marR="66675" marT="9525" marB="9525" anchor="ctr"/>
                </a:tc>
                <a:tc>
                  <a:txBody>
                    <a:bodyPr/>
                    <a:lstStyle/>
                    <a:p>
                      <a:pPr marL="0" marR="0" algn="ctr">
                        <a:lnSpc>
                          <a:spcPts val="1200"/>
                        </a:lnSpc>
                        <a:spcBef>
                          <a:spcPts val="450"/>
                        </a:spcBef>
                        <a:spcAft>
                          <a:spcPts val="0"/>
                        </a:spcAft>
                      </a:pPr>
                      <a:r>
                        <a:rPr lang="en-US" sz="500" dirty="0">
                          <a:effectLst/>
                          <a:latin typeface="Arial" panose="020B0604020202020204" pitchFamily="34" charset="0"/>
                          <a:cs typeface="Arial" panose="020B0604020202020204" pitchFamily="34" charset="0"/>
                        </a:rPr>
                        <a:t>2.0625</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6675" marR="66675" marT="9525" marB="9525" anchor="ctr"/>
                </a:tc>
                <a:tc>
                  <a:txBody>
                    <a:bodyPr/>
                    <a:lstStyle/>
                    <a:p>
                      <a:pPr marL="0" marR="0" algn="ctr">
                        <a:lnSpc>
                          <a:spcPts val="1200"/>
                        </a:lnSpc>
                        <a:spcBef>
                          <a:spcPts val="450"/>
                        </a:spcBef>
                        <a:spcAft>
                          <a:spcPts val="0"/>
                        </a:spcAft>
                      </a:pPr>
                      <a:r>
                        <a:rPr lang="en-US" sz="500" dirty="0">
                          <a:effectLst/>
                          <a:latin typeface="Arial" panose="020B0604020202020204" pitchFamily="34" charset="0"/>
                          <a:cs typeface="Arial" panose="020B0604020202020204" pitchFamily="34" charset="0"/>
                        </a:rPr>
                        <a:t>1.7909</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6675" marR="66675" marT="9525" marB="9525" anchor="ctr"/>
                </a:tc>
                <a:tc>
                  <a:txBody>
                    <a:bodyPr/>
                    <a:lstStyle/>
                    <a:p>
                      <a:pPr marL="0" marR="0" algn="ctr">
                        <a:lnSpc>
                          <a:spcPts val="1200"/>
                        </a:lnSpc>
                        <a:spcBef>
                          <a:spcPts val="450"/>
                        </a:spcBef>
                        <a:spcAft>
                          <a:spcPts val="0"/>
                        </a:spcAft>
                      </a:pPr>
                      <a:r>
                        <a:rPr lang="en-US" sz="500" dirty="0">
                          <a:effectLst/>
                          <a:latin typeface="Arial" panose="020B0604020202020204" pitchFamily="34" charset="0"/>
                          <a:cs typeface="Arial" panose="020B0604020202020204" pitchFamily="34" charset="0"/>
                        </a:rPr>
                        <a:t>  </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6675" marR="66675" marT="9525" marB="9525" anchor="ctr"/>
                </a:tc>
                <a:tc>
                  <a:txBody>
                    <a:bodyPr/>
                    <a:lstStyle/>
                    <a:p>
                      <a:pPr marL="0" marR="0" algn="ctr">
                        <a:lnSpc>
                          <a:spcPts val="1200"/>
                        </a:lnSpc>
                        <a:spcBef>
                          <a:spcPts val="450"/>
                        </a:spcBef>
                        <a:spcAft>
                          <a:spcPts val="0"/>
                        </a:spcAft>
                      </a:pPr>
                      <a:r>
                        <a:rPr lang="en-US" sz="500">
                          <a:effectLst/>
                          <a:latin typeface="Arial" panose="020B0604020202020204" pitchFamily="34" charset="0"/>
                          <a:cs typeface="Arial" panose="020B0604020202020204" pitchFamily="34" charset="0"/>
                        </a:rPr>
                        <a:t>  </a:t>
                      </a:r>
                      <a:endParaRPr lang="en-US" sz="500">
                        <a:effectLst/>
                        <a:latin typeface="Arial" panose="020B0604020202020204" pitchFamily="34" charset="0"/>
                        <a:ea typeface="Calibri" panose="020F0502020204030204" pitchFamily="34" charset="0"/>
                        <a:cs typeface="Arial" panose="020B0604020202020204" pitchFamily="34" charset="0"/>
                      </a:endParaRPr>
                    </a:p>
                  </a:txBody>
                  <a:tcPr marL="66675" marR="66675" marT="9525" marB="9525" anchor="ctr"/>
                </a:tc>
                <a:extLst>
                  <a:ext uri="{0D108BD9-81ED-4DB2-BD59-A6C34878D82A}">
                    <a16:rowId xmlns:a16="http://schemas.microsoft.com/office/drawing/2014/main" val="3138563155"/>
                  </a:ext>
                </a:extLst>
              </a:tr>
              <a:tr h="137614">
                <a:tc>
                  <a:txBody>
                    <a:bodyPr/>
                    <a:lstStyle/>
                    <a:p>
                      <a:pPr marL="0" marR="0" algn="ctr">
                        <a:lnSpc>
                          <a:spcPts val="1200"/>
                        </a:lnSpc>
                        <a:spcBef>
                          <a:spcPts val="450"/>
                        </a:spcBef>
                        <a:spcAft>
                          <a:spcPts val="0"/>
                        </a:spcAft>
                      </a:pPr>
                      <a:r>
                        <a:rPr lang="en-US" sz="500">
                          <a:effectLst/>
                          <a:latin typeface="Arial" panose="020B0604020202020204" pitchFamily="34" charset="0"/>
                          <a:cs typeface="Arial" panose="020B0604020202020204" pitchFamily="34" charset="0"/>
                        </a:rPr>
                        <a:t>4</a:t>
                      </a:r>
                      <a:endParaRPr lang="en-US" sz="500">
                        <a:effectLst/>
                        <a:latin typeface="Arial" panose="020B0604020202020204" pitchFamily="34" charset="0"/>
                        <a:ea typeface="Calibri" panose="020F0502020204030204" pitchFamily="34" charset="0"/>
                        <a:cs typeface="Arial" panose="020B0604020202020204" pitchFamily="34" charset="0"/>
                      </a:endParaRPr>
                    </a:p>
                  </a:txBody>
                  <a:tcPr marL="66675" marR="66675" marT="9525" marB="9525" anchor="ctr"/>
                </a:tc>
                <a:tc>
                  <a:txBody>
                    <a:bodyPr/>
                    <a:lstStyle/>
                    <a:p>
                      <a:pPr marL="0" marR="0" algn="ctr">
                        <a:lnSpc>
                          <a:spcPts val="1200"/>
                        </a:lnSpc>
                        <a:spcBef>
                          <a:spcPts val="450"/>
                        </a:spcBef>
                        <a:spcAft>
                          <a:spcPts val="0"/>
                        </a:spcAft>
                      </a:pPr>
                      <a:r>
                        <a:rPr lang="en-US" sz="500">
                          <a:effectLst/>
                          <a:latin typeface="Arial" panose="020B0604020202020204" pitchFamily="34" charset="0"/>
                          <a:cs typeface="Arial" panose="020B0604020202020204" pitchFamily="34" charset="0"/>
                        </a:rPr>
                        <a:t>1.5872</a:t>
                      </a:r>
                      <a:endParaRPr lang="en-US" sz="500">
                        <a:effectLst/>
                        <a:latin typeface="Arial" panose="020B0604020202020204" pitchFamily="34" charset="0"/>
                        <a:ea typeface="Calibri" panose="020F0502020204030204" pitchFamily="34" charset="0"/>
                        <a:cs typeface="Arial" panose="020B0604020202020204" pitchFamily="34" charset="0"/>
                      </a:endParaRPr>
                    </a:p>
                  </a:txBody>
                  <a:tcPr marL="66675" marR="66675" marT="9525" marB="9525" anchor="ctr"/>
                </a:tc>
                <a:tc>
                  <a:txBody>
                    <a:bodyPr/>
                    <a:lstStyle/>
                    <a:p>
                      <a:pPr marL="0" marR="0" algn="ctr">
                        <a:lnSpc>
                          <a:spcPts val="1200"/>
                        </a:lnSpc>
                        <a:spcBef>
                          <a:spcPts val="450"/>
                        </a:spcBef>
                        <a:spcAft>
                          <a:spcPts val="0"/>
                        </a:spcAft>
                      </a:pPr>
                      <a:r>
                        <a:rPr lang="en-US" sz="500" dirty="0">
                          <a:effectLst/>
                          <a:latin typeface="Arial" panose="020B0604020202020204" pitchFamily="34" charset="0"/>
                          <a:cs typeface="Arial" panose="020B0604020202020204" pitchFamily="34" charset="0"/>
                        </a:rPr>
                        <a:t>1.4403</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6675" marR="66675" marT="9525" marB="9525" anchor="ctr"/>
                </a:tc>
                <a:tc>
                  <a:txBody>
                    <a:bodyPr/>
                    <a:lstStyle/>
                    <a:p>
                      <a:pPr marL="0" marR="0" algn="ctr">
                        <a:lnSpc>
                          <a:spcPts val="1200"/>
                        </a:lnSpc>
                        <a:spcBef>
                          <a:spcPts val="450"/>
                        </a:spcBef>
                        <a:spcAft>
                          <a:spcPts val="0"/>
                        </a:spcAft>
                      </a:pPr>
                      <a:r>
                        <a:rPr lang="en-US" sz="500" dirty="0">
                          <a:effectLst/>
                          <a:latin typeface="Arial" panose="020B0604020202020204" pitchFamily="34" charset="0"/>
                          <a:cs typeface="Arial" panose="020B0604020202020204" pitchFamily="34" charset="0"/>
                        </a:rPr>
                        <a:t>1.7167</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6675" marR="66675" marT="9525" marB="9525" anchor="ctr"/>
                </a:tc>
                <a:tc>
                  <a:txBody>
                    <a:bodyPr/>
                    <a:lstStyle/>
                    <a:p>
                      <a:pPr marL="0" marR="0" algn="ctr">
                        <a:lnSpc>
                          <a:spcPts val="1200"/>
                        </a:lnSpc>
                        <a:spcBef>
                          <a:spcPts val="450"/>
                        </a:spcBef>
                        <a:spcAft>
                          <a:spcPts val="0"/>
                        </a:spcAft>
                      </a:pPr>
                      <a:r>
                        <a:rPr lang="en-US" sz="500" dirty="0">
                          <a:effectLst/>
                          <a:latin typeface="Arial" panose="020B0604020202020204" pitchFamily="34" charset="0"/>
                          <a:cs typeface="Arial" panose="020B0604020202020204" pitchFamily="34" charset="0"/>
                        </a:rPr>
                        <a:t>1.8597</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6675" marR="66675" marT="9525" marB="9525" anchor="ctr"/>
                </a:tc>
                <a:tc>
                  <a:txBody>
                    <a:bodyPr/>
                    <a:lstStyle/>
                    <a:p>
                      <a:pPr marL="0" marR="0" algn="ctr">
                        <a:lnSpc>
                          <a:spcPts val="1200"/>
                        </a:lnSpc>
                        <a:spcBef>
                          <a:spcPts val="450"/>
                        </a:spcBef>
                        <a:spcAft>
                          <a:spcPts val="0"/>
                        </a:spcAft>
                      </a:pPr>
                      <a:r>
                        <a:rPr lang="en-US" sz="500" dirty="0">
                          <a:effectLst/>
                          <a:latin typeface="Arial" panose="020B0604020202020204" pitchFamily="34" charset="0"/>
                          <a:cs typeface="Arial" panose="020B0604020202020204" pitchFamily="34" charset="0"/>
                        </a:rPr>
                        <a:t>  </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6675" marR="66675" marT="9525" marB="9525" anchor="ctr"/>
                </a:tc>
                <a:tc>
                  <a:txBody>
                    <a:bodyPr/>
                    <a:lstStyle/>
                    <a:p>
                      <a:pPr marL="0" marR="0" algn="ctr">
                        <a:lnSpc>
                          <a:spcPts val="1200"/>
                        </a:lnSpc>
                        <a:spcBef>
                          <a:spcPts val="450"/>
                        </a:spcBef>
                        <a:spcAft>
                          <a:spcPts val="0"/>
                        </a:spcAft>
                      </a:pPr>
                      <a:r>
                        <a:rPr lang="en-US" sz="500" dirty="0">
                          <a:effectLst/>
                          <a:latin typeface="Arial" panose="020B0604020202020204" pitchFamily="34" charset="0"/>
                          <a:cs typeface="Arial" panose="020B0604020202020204" pitchFamily="34" charset="0"/>
                        </a:rPr>
                        <a:t>  </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6675" marR="66675" marT="9525" marB="9525" anchor="ctr"/>
                </a:tc>
                <a:extLst>
                  <a:ext uri="{0D108BD9-81ED-4DB2-BD59-A6C34878D82A}">
                    <a16:rowId xmlns:a16="http://schemas.microsoft.com/office/drawing/2014/main" val="1706170254"/>
                  </a:ext>
                </a:extLst>
              </a:tr>
              <a:tr h="137614">
                <a:tc>
                  <a:txBody>
                    <a:bodyPr/>
                    <a:lstStyle/>
                    <a:p>
                      <a:pPr marL="0" marR="0" algn="ctr">
                        <a:lnSpc>
                          <a:spcPts val="1200"/>
                        </a:lnSpc>
                        <a:spcBef>
                          <a:spcPts val="450"/>
                        </a:spcBef>
                        <a:spcAft>
                          <a:spcPts val="0"/>
                        </a:spcAft>
                      </a:pPr>
                      <a:r>
                        <a:rPr lang="en-US" sz="500">
                          <a:effectLst/>
                          <a:latin typeface="Arial" panose="020B0604020202020204" pitchFamily="34" charset="0"/>
                          <a:cs typeface="Arial" panose="020B0604020202020204" pitchFamily="34" charset="0"/>
                        </a:rPr>
                        <a:t>Delta</a:t>
                      </a:r>
                      <a:endParaRPr lang="en-US" sz="500">
                        <a:effectLst/>
                        <a:latin typeface="Arial" panose="020B0604020202020204" pitchFamily="34" charset="0"/>
                        <a:ea typeface="Calibri" panose="020F0502020204030204" pitchFamily="34" charset="0"/>
                        <a:cs typeface="Arial" panose="020B0604020202020204" pitchFamily="34" charset="0"/>
                      </a:endParaRPr>
                    </a:p>
                  </a:txBody>
                  <a:tcPr marL="66675" marR="66675" marT="9525" marB="9525" anchor="ctr"/>
                </a:tc>
                <a:tc>
                  <a:txBody>
                    <a:bodyPr/>
                    <a:lstStyle/>
                    <a:p>
                      <a:pPr marL="0" marR="0" algn="ctr">
                        <a:lnSpc>
                          <a:spcPts val="1200"/>
                        </a:lnSpc>
                        <a:spcBef>
                          <a:spcPts val="450"/>
                        </a:spcBef>
                        <a:spcAft>
                          <a:spcPts val="0"/>
                        </a:spcAft>
                      </a:pPr>
                      <a:r>
                        <a:rPr lang="en-US" sz="500">
                          <a:effectLst/>
                          <a:latin typeface="Arial" panose="020B0604020202020204" pitchFamily="34" charset="0"/>
                          <a:cs typeface="Arial" panose="020B0604020202020204" pitchFamily="34" charset="0"/>
                        </a:rPr>
                        <a:t>2.0833</a:t>
                      </a:r>
                      <a:endParaRPr lang="en-US" sz="500">
                        <a:effectLst/>
                        <a:latin typeface="Arial" panose="020B0604020202020204" pitchFamily="34" charset="0"/>
                        <a:ea typeface="Calibri" panose="020F0502020204030204" pitchFamily="34" charset="0"/>
                        <a:cs typeface="Arial" panose="020B0604020202020204" pitchFamily="34" charset="0"/>
                      </a:endParaRPr>
                    </a:p>
                  </a:txBody>
                  <a:tcPr marL="66675" marR="66675" marT="9525" marB="9525" anchor="ctr"/>
                </a:tc>
                <a:tc>
                  <a:txBody>
                    <a:bodyPr/>
                    <a:lstStyle/>
                    <a:p>
                      <a:pPr marL="0" marR="0" algn="ctr">
                        <a:lnSpc>
                          <a:spcPts val="1200"/>
                        </a:lnSpc>
                        <a:spcBef>
                          <a:spcPts val="450"/>
                        </a:spcBef>
                        <a:spcAft>
                          <a:spcPts val="0"/>
                        </a:spcAft>
                      </a:pPr>
                      <a:r>
                        <a:rPr lang="en-US" sz="500">
                          <a:effectLst/>
                          <a:latin typeface="Arial" panose="020B0604020202020204" pitchFamily="34" charset="0"/>
                          <a:cs typeface="Arial" panose="020B0604020202020204" pitchFamily="34" charset="0"/>
                        </a:rPr>
                        <a:t>0.4176</a:t>
                      </a:r>
                      <a:endParaRPr lang="en-US" sz="500">
                        <a:effectLst/>
                        <a:latin typeface="Arial" panose="020B0604020202020204" pitchFamily="34" charset="0"/>
                        <a:ea typeface="Calibri" panose="020F0502020204030204" pitchFamily="34" charset="0"/>
                        <a:cs typeface="Arial" panose="020B0604020202020204" pitchFamily="34" charset="0"/>
                      </a:endParaRPr>
                    </a:p>
                  </a:txBody>
                  <a:tcPr marL="66675" marR="66675" marT="9525" marB="9525" anchor="ctr"/>
                </a:tc>
                <a:tc>
                  <a:txBody>
                    <a:bodyPr/>
                    <a:lstStyle/>
                    <a:p>
                      <a:pPr marL="0" marR="0" algn="ctr">
                        <a:lnSpc>
                          <a:spcPts val="1200"/>
                        </a:lnSpc>
                        <a:spcBef>
                          <a:spcPts val="450"/>
                        </a:spcBef>
                        <a:spcAft>
                          <a:spcPts val="0"/>
                        </a:spcAft>
                      </a:pPr>
                      <a:r>
                        <a:rPr lang="en-US" sz="500">
                          <a:effectLst/>
                          <a:latin typeface="Arial" panose="020B0604020202020204" pitchFamily="34" charset="0"/>
                          <a:cs typeface="Arial" panose="020B0604020202020204" pitchFamily="34" charset="0"/>
                        </a:rPr>
                        <a:t>0.8487</a:t>
                      </a:r>
                      <a:endParaRPr lang="en-US" sz="500">
                        <a:effectLst/>
                        <a:latin typeface="Arial" panose="020B0604020202020204" pitchFamily="34" charset="0"/>
                        <a:ea typeface="Calibri" panose="020F0502020204030204" pitchFamily="34" charset="0"/>
                        <a:cs typeface="Arial" panose="020B0604020202020204" pitchFamily="34" charset="0"/>
                      </a:endParaRPr>
                    </a:p>
                  </a:txBody>
                  <a:tcPr marL="66675" marR="66675" marT="9525" marB="9525" anchor="ctr"/>
                </a:tc>
                <a:tc>
                  <a:txBody>
                    <a:bodyPr/>
                    <a:lstStyle/>
                    <a:p>
                      <a:pPr marL="0" marR="0" algn="ctr">
                        <a:lnSpc>
                          <a:spcPts val="1200"/>
                        </a:lnSpc>
                        <a:spcBef>
                          <a:spcPts val="450"/>
                        </a:spcBef>
                        <a:spcAft>
                          <a:spcPts val="0"/>
                        </a:spcAft>
                      </a:pPr>
                      <a:r>
                        <a:rPr lang="en-US" sz="500" dirty="0">
                          <a:effectLst/>
                          <a:latin typeface="Arial" panose="020B0604020202020204" pitchFamily="34" charset="0"/>
                          <a:cs typeface="Arial" panose="020B0604020202020204" pitchFamily="34" charset="0"/>
                        </a:rPr>
                        <a:t>0.7843</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6675" marR="66675" marT="9525" marB="9525" anchor="ctr"/>
                </a:tc>
                <a:tc>
                  <a:txBody>
                    <a:bodyPr/>
                    <a:lstStyle/>
                    <a:p>
                      <a:pPr marL="0" marR="0" algn="ctr">
                        <a:lnSpc>
                          <a:spcPts val="1200"/>
                        </a:lnSpc>
                        <a:spcBef>
                          <a:spcPts val="450"/>
                        </a:spcBef>
                        <a:spcAft>
                          <a:spcPts val="0"/>
                        </a:spcAft>
                      </a:pPr>
                      <a:r>
                        <a:rPr lang="en-US" sz="500" dirty="0">
                          <a:effectLst/>
                          <a:latin typeface="Arial" panose="020B0604020202020204" pitchFamily="34" charset="0"/>
                          <a:cs typeface="Arial" panose="020B0604020202020204" pitchFamily="34" charset="0"/>
                        </a:rPr>
                        <a:t>0.3105</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6675" marR="66675" marT="9525" marB="9525" anchor="ctr"/>
                </a:tc>
                <a:tc>
                  <a:txBody>
                    <a:bodyPr/>
                    <a:lstStyle/>
                    <a:p>
                      <a:pPr marL="0" marR="0" algn="ctr">
                        <a:lnSpc>
                          <a:spcPts val="1200"/>
                        </a:lnSpc>
                        <a:spcBef>
                          <a:spcPts val="450"/>
                        </a:spcBef>
                        <a:spcAft>
                          <a:spcPts val="0"/>
                        </a:spcAft>
                      </a:pPr>
                      <a:r>
                        <a:rPr lang="en-US" sz="500" dirty="0">
                          <a:effectLst/>
                          <a:latin typeface="Arial" panose="020B0604020202020204" pitchFamily="34" charset="0"/>
                          <a:cs typeface="Arial" panose="020B0604020202020204" pitchFamily="34" charset="0"/>
                        </a:rPr>
                        <a:t>0.2270</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6675" marR="66675" marT="9525" marB="9525" anchor="ctr"/>
                </a:tc>
                <a:extLst>
                  <a:ext uri="{0D108BD9-81ED-4DB2-BD59-A6C34878D82A}">
                    <a16:rowId xmlns:a16="http://schemas.microsoft.com/office/drawing/2014/main" val="2079759892"/>
                  </a:ext>
                </a:extLst>
              </a:tr>
              <a:tr h="137614">
                <a:tc>
                  <a:txBody>
                    <a:bodyPr/>
                    <a:lstStyle/>
                    <a:p>
                      <a:pPr marL="0" marR="0" algn="ctr">
                        <a:lnSpc>
                          <a:spcPts val="1200"/>
                        </a:lnSpc>
                        <a:spcBef>
                          <a:spcPts val="450"/>
                        </a:spcBef>
                        <a:spcAft>
                          <a:spcPts val="0"/>
                        </a:spcAft>
                      </a:pPr>
                      <a:r>
                        <a:rPr lang="en-US" sz="500">
                          <a:effectLst/>
                          <a:latin typeface="Arial" panose="020B0604020202020204" pitchFamily="34" charset="0"/>
                          <a:cs typeface="Arial" panose="020B0604020202020204" pitchFamily="34" charset="0"/>
                        </a:rPr>
                        <a:t>Rank</a:t>
                      </a:r>
                      <a:endParaRPr lang="en-US" sz="500">
                        <a:effectLst/>
                        <a:latin typeface="Arial" panose="020B0604020202020204" pitchFamily="34" charset="0"/>
                        <a:ea typeface="Calibri" panose="020F0502020204030204" pitchFamily="34" charset="0"/>
                        <a:cs typeface="Arial" panose="020B0604020202020204" pitchFamily="34" charset="0"/>
                      </a:endParaRPr>
                    </a:p>
                  </a:txBody>
                  <a:tcPr marL="66675" marR="66675" marT="9525" marB="9525" anchor="ctr"/>
                </a:tc>
                <a:tc>
                  <a:txBody>
                    <a:bodyPr/>
                    <a:lstStyle/>
                    <a:p>
                      <a:pPr marL="0" marR="0" algn="ctr">
                        <a:lnSpc>
                          <a:spcPts val="1200"/>
                        </a:lnSpc>
                        <a:spcBef>
                          <a:spcPts val="450"/>
                        </a:spcBef>
                        <a:spcAft>
                          <a:spcPts val="0"/>
                        </a:spcAft>
                      </a:pPr>
                      <a:r>
                        <a:rPr lang="en-US" sz="500">
                          <a:effectLst/>
                          <a:latin typeface="Arial" panose="020B0604020202020204" pitchFamily="34" charset="0"/>
                          <a:cs typeface="Arial" panose="020B0604020202020204" pitchFamily="34" charset="0"/>
                        </a:rPr>
                        <a:t>1</a:t>
                      </a:r>
                      <a:endParaRPr lang="en-US" sz="500">
                        <a:effectLst/>
                        <a:latin typeface="Arial" panose="020B0604020202020204" pitchFamily="34" charset="0"/>
                        <a:ea typeface="Calibri" panose="020F0502020204030204" pitchFamily="34" charset="0"/>
                        <a:cs typeface="Arial" panose="020B0604020202020204" pitchFamily="34" charset="0"/>
                      </a:endParaRPr>
                    </a:p>
                  </a:txBody>
                  <a:tcPr marL="66675" marR="66675" marT="9525" marB="9525" anchor="ctr"/>
                </a:tc>
                <a:tc>
                  <a:txBody>
                    <a:bodyPr/>
                    <a:lstStyle/>
                    <a:p>
                      <a:pPr marL="0" marR="0" algn="ctr">
                        <a:lnSpc>
                          <a:spcPts val="1200"/>
                        </a:lnSpc>
                        <a:spcBef>
                          <a:spcPts val="450"/>
                        </a:spcBef>
                        <a:spcAft>
                          <a:spcPts val="0"/>
                        </a:spcAft>
                      </a:pPr>
                      <a:r>
                        <a:rPr lang="en-US" sz="500">
                          <a:effectLst/>
                          <a:latin typeface="Arial" panose="020B0604020202020204" pitchFamily="34" charset="0"/>
                          <a:cs typeface="Arial" panose="020B0604020202020204" pitchFamily="34" charset="0"/>
                        </a:rPr>
                        <a:t>4</a:t>
                      </a:r>
                      <a:endParaRPr lang="en-US" sz="500">
                        <a:effectLst/>
                        <a:latin typeface="Arial" panose="020B0604020202020204" pitchFamily="34" charset="0"/>
                        <a:ea typeface="Calibri" panose="020F0502020204030204" pitchFamily="34" charset="0"/>
                        <a:cs typeface="Arial" panose="020B0604020202020204" pitchFamily="34" charset="0"/>
                      </a:endParaRPr>
                    </a:p>
                  </a:txBody>
                  <a:tcPr marL="66675" marR="66675" marT="9525" marB="9525" anchor="ctr"/>
                </a:tc>
                <a:tc>
                  <a:txBody>
                    <a:bodyPr/>
                    <a:lstStyle/>
                    <a:p>
                      <a:pPr marL="0" marR="0" algn="ctr">
                        <a:lnSpc>
                          <a:spcPts val="1200"/>
                        </a:lnSpc>
                        <a:spcBef>
                          <a:spcPts val="450"/>
                        </a:spcBef>
                        <a:spcAft>
                          <a:spcPts val="0"/>
                        </a:spcAft>
                      </a:pPr>
                      <a:r>
                        <a:rPr lang="en-US" sz="500" dirty="0">
                          <a:effectLst/>
                          <a:latin typeface="Arial" panose="020B0604020202020204" pitchFamily="34" charset="0"/>
                          <a:cs typeface="Arial" panose="020B0604020202020204" pitchFamily="34" charset="0"/>
                        </a:rPr>
                        <a:t>2</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6675" marR="66675" marT="9525" marB="9525" anchor="ctr"/>
                </a:tc>
                <a:tc>
                  <a:txBody>
                    <a:bodyPr/>
                    <a:lstStyle/>
                    <a:p>
                      <a:pPr marL="0" marR="0" algn="ctr">
                        <a:lnSpc>
                          <a:spcPts val="1200"/>
                        </a:lnSpc>
                        <a:spcBef>
                          <a:spcPts val="450"/>
                        </a:spcBef>
                        <a:spcAft>
                          <a:spcPts val="0"/>
                        </a:spcAft>
                      </a:pPr>
                      <a:r>
                        <a:rPr lang="en-US" sz="500">
                          <a:effectLst/>
                          <a:latin typeface="Arial" panose="020B0604020202020204" pitchFamily="34" charset="0"/>
                          <a:cs typeface="Arial" panose="020B0604020202020204" pitchFamily="34" charset="0"/>
                        </a:rPr>
                        <a:t>3</a:t>
                      </a:r>
                      <a:endParaRPr lang="en-US" sz="500">
                        <a:effectLst/>
                        <a:latin typeface="Arial" panose="020B0604020202020204" pitchFamily="34" charset="0"/>
                        <a:ea typeface="Calibri" panose="020F0502020204030204" pitchFamily="34" charset="0"/>
                        <a:cs typeface="Arial" panose="020B0604020202020204" pitchFamily="34" charset="0"/>
                      </a:endParaRPr>
                    </a:p>
                  </a:txBody>
                  <a:tcPr marL="66675" marR="66675" marT="9525" marB="9525" anchor="ctr"/>
                </a:tc>
                <a:tc>
                  <a:txBody>
                    <a:bodyPr/>
                    <a:lstStyle/>
                    <a:p>
                      <a:pPr marL="0" marR="0" algn="ctr">
                        <a:lnSpc>
                          <a:spcPts val="1200"/>
                        </a:lnSpc>
                        <a:spcBef>
                          <a:spcPts val="450"/>
                        </a:spcBef>
                        <a:spcAft>
                          <a:spcPts val="0"/>
                        </a:spcAft>
                      </a:pPr>
                      <a:r>
                        <a:rPr lang="en-US" sz="500" dirty="0">
                          <a:effectLst/>
                          <a:latin typeface="Arial" panose="020B0604020202020204" pitchFamily="34" charset="0"/>
                          <a:cs typeface="Arial" panose="020B0604020202020204" pitchFamily="34" charset="0"/>
                        </a:rPr>
                        <a:t>5</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6675" marR="66675" marT="9525" marB="9525" anchor="ctr"/>
                </a:tc>
                <a:tc>
                  <a:txBody>
                    <a:bodyPr/>
                    <a:lstStyle/>
                    <a:p>
                      <a:pPr marL="0" marR="0" algn="ctr">
                        <a:lnSpc>
                          <a:spcPts val="1200"/>
                        </a:lnSpc>
                        <a:spcBef>
                          <a:spcPts val="450"/>
                        </a:spcBef>
                        <a:spcAft>
                          <a:spcPts val="0"/>
                        </a:spcAft>
                      </a:pPr>
                      <a:r>
                        <a:rPr lang="en-US" sz="500" dirty="0">
                          <a:effectLst/>
                          <a:latin typeface="Arial" panose="020B0604020202020204" pitchFamily="34" charset="0"/>
                          <a:cs typeface="Arial" panose="020B0604020202020204" pitchFamily="34" charset="0"/>
                        </a:rPr>
                        <a:t>6</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6675" marR="66675" marT="9525" marB="9525" anchor="ctr"/>
                </a:tc>
                <a:extLst>
                  <a:ext uri="{0D108BD9-81ED-4DB2-BD59-A6C34878D82A}">
                    <a16:rowId xmlns:a16="http://schemas.microsoft.com/office/drawing/2014/main" val="2750278496"/>
                  </a:ext>
                </a:extLst>
              </a:tr>
            </a:tbl>
          </a:graphicData>
        </a:graphic>
      </p:graphicFrame>
      <p:sp>
        <p:nvSpPr>
          <p:cNvPr id="12" name="Rectangle 2"/>
          <p:cNvSpPr>
            <a:spLocks noChangeArrowheads="1"/>
          </p:cNvSpPr>
          <p:nvPr/>
        </p:nvSpPr>
        <p:spPr bwMode="auto">
          <a:xfrm>
            <a:off x="4045323" y="4585339"/>
            <a:ext cx="2462534" cy="200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1" i="0" u="none" strike="noStrike" cap="none" normalizeH="0" baseline="0" dirty="0" smtClean="0">
                <a:ln>
                  <a:noFill/>
                </a:ln>
                <a:solidFill>
                  <a:srgbClr val="0070C0"/>
                </a:solidFill>
                <a:effectLst/>
                <a:latin typeface="Arial" panose="020B0604020202020204" pitchFamily="34" charset="0"/>
                <a:ea typeface="Calibri" panose="020F0502020204030204" pitchFamily="34" charset="0"/>
                <a:cs typeface="Arial" panose="020B0604020202020204" pitchFamily="34" charset="0"/>
              </a:rPr>
              <a:t>Table 3. </a:t>
            </a:r>
            <a:r>
              <a:rPr kumimoji="0" lang="en-US" altLang="en-US" sz="700" b="0" i="0" u="none" strike="noStrike" cap="none" normalizeH="0" baseline="0" dirty="0" smtClean="0">
                <a:ln>
                  <a:noFill/>
                </a:ln>
                <a:solidFill>
                  <a:srgbClr val="0070C0"/>
                </a:solidFill>
                <a:effectLst/>
                <a:latin typeface="Arial" panose="020B0604020202020204" pitchFamily="34" charset="0"/>
                <a:ea typeface="Calibri" panose="020F0502020204030204" pitchFamily="34" charset="0"/>
                <a:cs typeface="Arial" panose="020B0604020202020204" pitchFamily="34" charset="0"/>
              </a:rPr>
              <a:t>Influential level of dressing parameters on MRR.</a:t>
            </a:r>
            <a:endParaRPr kumimoji="0" lang="en-US" altLang="en-US" sz="700" b="0" i="0" u="none" strike="noStrike" cap="none" normalizeH="0" baseline="0" dirty="0" smtClean="0">
              <a:ln>
                <a:noFill/>
              </a:ln>
              <a:solidFill>
                <a:srgbClr val="0070C0"/>
              </a:solidFill>
              <a:effectLst/>
              <a:latin typeface="Arial" panose="020B0604020202020204" pitchFamily="34" charset="0"/>
              <a:cs typeface="Arial" panose="020B0604020202020204" pitchFamily="34" charset="0"/>
            </a:endParaRPr>
          </a:p>
        </p:txBody>
      </p:sp>
      <p:pic>
        <p:nvPicPr>
          <p:cNvPr id="33" name="Picture 32"/>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582918" y="5828334"/>
            <a:ext cx="1535513" cy="1232591"/>
          </a:xfrm>
          <a:prstGeom prst="rect">
            <a:avLst/>
          </a:prstGeom>
          <a:noFill/>
          <a:ln>
            <a:noFill/>
          </a:ln>
        </p:spPr>
      </p:pic>
      <p:sp>
        <p:nvSpPr>
          <p:cNvPr id="16" name="Rectangle 15"/>
          <p:cNvSpPr/>
          <p:nvPr/>
        </p:nvSpPr>
        <p:spPr>
          <a:xfrm>
            <a:off x="5175604" y="7066730"/>
            <a:ext cx="1463201" cy="261610"/>
          </a:xfrm>
          <a:prstGeom prst="rect">
            <a:avLst/>
          </a:prstGeom>
        </p:spPr>
        <p:txBody>
          <a:bodyPr wrap="square">
            <a:spAutoFit/>
          </a:bodyPr>
          <a:lstStyle/>
          <a:p>
            <a:r>
              <a:rPr lang="en-US" sz="550" b="1" dirty="0">
                <a:solidFill>
                  <a:srgbClr val="0070C0"/>
                </a:solidFill>
                <a:latin typeface="Arial" panose="020B0604020202020204" pitchFamily="34" charset="0"/>
                <a:ea typeface="SimSun" panose="02010600030101010101" pitchFamily="2" charset="-122"/>
                <a:cs typeface="Arial" panose="020B0604020202020204" pitchFamily="34" charset="0"/>
              </a:rPr>
              <a:t>Figure </a:t>
            </a:r>
            <a:r>
              <a:rPr lang="en-US" sz="550" b="1" dirty="0" smtClean="0">
                <a:solidFill>
                  <a:srgbClr val="0070C0"/>
                </a:solidFill>
                <a:latin typeface="Arial" panose="020B0604020202020204" pitchFamily="34" charset="0"/>
                <a:ea typeface="SimSun" panose="02010600030101010101" pitchFamily="2" charset="-122"/>
                <a:cs typeface="Arial" panose="020B0604020202020204" pitchFamily="34" charset="0"/>
              </a:rPr>
              <a:t>2. </a:t>
            </a:r>
            <a:r>
              <a:rPr lang="en-US" sz="550" dirty="0" err="1">
                <a:solidFill>
                  <a:srgbClr val="0070C0"/>
                </a:solidFill>
                <a:latin typeface="Arial" panose="020B0604020202020204" pitchFamily="34" charset="0"/>
                <a:ea typeface="SimSun" panose="02010600030101010101" pitchFamily="2" charset="-122"/>
                <a:cs typeface="Arial" panose="020B0604020202020204" pitchFamily="34" charset="0"/>
              </a:rPr>
              <a:t>Probility</a:t>
            </a:r>
            <a:r>
              <a:rPr lang="en-US" sz="550" dirty="0">
                <a:solidFill>
                  <a:srgbClr val="0070C0"/>
                </a:solidFill>
                <a:latin typeface="Arial" panose="020B0604020202020204" pitchFamily="34" charset="0"/>
                <a:ea typeface="SimSun" panose="02010600030101010101" pitchFamily="2" charset="-122"/>
                <a:cs typeface="Arial" panose="020B0604020202020204" pitchFamily="34" charset="0"/>
              </a:rPr>
              <a:t> graph of accordance of proposed model with MRR.</a:t>
            </a:r>
            <a:endParaRPr lang="en-US" sz="550" dirty="0">
              <a:solidFill>
                <a:srgbClr val="0070C0"/>
              </a:solidFill>
              <a:latin typeface="Arial" panose="020B0604020202020204" pitchFamily="34" charset="0"/>
              <a:cs typeface="Arial" panose="020B0604020202020204" pitchFamily="34" charset="0"/>
            </a:endParaRPr>
          </a:p>
        </p:txBody>
      </p:sp>
      <p:sp>
        <p:nvSpPr>
          <p:cNvPr id="17" name="Rectangle 16"/>
          <p:cNvSpPr/>
          <p:nvPr/>
        </p:nvSpPr>
        <p:spPr>
          <a:xfrm>
            <a:off x="3650681" y="7058679"/>
            <a:ext cx="1478535" cy="278731"/>
          </a:xfrm>
          <a:prstGeom prst="rect">
            <a:avLst/>
          </a:prstGeom>
        </p:spPr>
        <p:txBody>
          <a:bodyPr wrap="square">
            <a:spAutoFit/>
          </a:bodyPr>
          <a:lstStyle/>
          <a:p>
            <a:pPr algn="ctr">
              <a:lnSpc>
                <a:spcPct val="115000"/>
              </a:lnSpc>
              <a:spcAft>
                <a:spcPts val="1000"/>
              </a:spcAft>
            </a:pPr>
            <a:r>
              <a:rPr lang="en-US" sz="550" b="1" dirty="0">
                <a:solidFill>
                  <a:srgbClr val="0070C0"/>
                </a:solidFill>
                <a:latin typeface="Arial" panose="020B0604020202020204" pitchFamily="34" charset="0"/>
                <a:ea typeface="Calibri" panose="020F0502020204030204" pitchFamily="34" charset="0"/>
                <a:cs typeface="Arial" panose="020B0604020202020204" pitchFamily="34" charset="0"/>
              </a:rPr>
              <a:t>Figure </a:t>
            </a:r>
            <a:r>
              <a:rPr lang="en-US" sz="550" b="1" dirty="0" smtClean="0">
                <a:solidFill>
                  <a:srgbClr val="0070C0"/>
                </a:solidFill>
                <a:latin typeface="Arial" panose="020B0604020202020204" pitchFamily="34" charset="0"/>
                <a:ea typeface="Calibri" panose="020F0502020204030204" pitchFamily="34" charset="0"/>
                <a:cs typeface="Arial" panose="020B0604020202020204" pitchFamily="34" charset="0"/>
              </a:rPr>
              <a:t>1.</a:t>
            </a:r>
            <a:r>
              <a:rPr lang="en-US" sz="550" dirty="0" smtClean="0">
                <a:solidFill>
                  <a:srgbClr val="0070C0"/>
                </a:solidFill>
                <a:latin typeface="Arial" panose="020B0604020202020204" pitchFamily="34" charset="0"/>
                <a:ea typeface="Calibri" panose="020F0502020204030204" pitchFamily="34" charset="0"/>
                <a:cs typeface="Arial" panose="020B0604020202020204" pitchFamily="34" charset="0"/>
              </a:rPr>
              <a:t> </a:t>
            </a:r>
            <a:r>
              <a:rPr lang="en-US" sz="550" dirty="0">
                <a:solidFill>
                  <a:srgbClr val="0070C0"/>
                </a:solidFill>
                <a:latin typeface="Arial" panose="020B0604020202020204" pitchFamily="34" charset="0"/>
                <a:ea typeface="Calibri" panose="020F0502020204030204" pitchFamily="34" charset="0"/>
                <a:cs typeface="Arial" panose="020B0604020202020204" pitchFamily="34" charset="0"/>
              </a:rPr>
              <a:t>Main Effects Plot for S/N ratio on MRR.</a:t>
            </a:r>
            <a:endParaRPr lang="en-US" sz="550" b="1" dirty="0">
              <a:solidFill>
                <a:srgbClr val="0070C0"/>
              </a:solidFill>
              <a:effectLst/>
              <a:latin typeface="Arial" panose="020B0604020202020204" pitchFamily="34" charset="0"/>
              <a:ea typeface="Calibri" panose="020F050202020403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913436485"/>
              </p:ext>
            </p:extLst>
          </p:nvPr>
        </p:nvGraphicFramePr>
        <p:xfrm>
          <a:off x="3587748" y="4776191"/>
          <a:ext cx="3061366" cy="881650"/>
        </p:xfrm>
        <a:graphic>
          <a:graphicData uri="http://schemas.openxmlformats.org/drawingml/2006/table">
            <a:tbl>
              <a:tblPr firstRow="1" firstCol="1" bandRow="1">
                <a:tableStyleId>{5C22544A-7EE6-4342-B048-85BDC9FD1C3A}</a:tableStyleId>
              </a:tblPr>
              <a:tblGrid>
                <a:gridCol w="1041073">
                  <a:extLst>
                    <a:ext uri="{9D8B030D-6E8A-4147-A177-3AD203B41FA5}">
                      <a16:colId xmlns:a16="http://schemas.microsoft.com/office/drawing/2014/main" val="4225961547"/>
                    </a:ext>
                  </a:extLst>
                </a:gridCol>
                <a:gridCol w="608912">
                  <a:extLst>
                    <a:ext uri="{9D8B030D-6E8A-4147-A177-3AD203B41FA5}">
                      <a16:colId xmlns:a16="http://schemas.microsoft.com/office/drawing/2014/main" val="2008059248"/>
                    </a:ext>
                  </a:extLst>
                </a:gridCol>
                <a:gridCol w="670361">
                  <a:extLst>
                    <a:ext uri="{9D8B030D-6E8A-4147-A177-3AD203B41FA5}">
                      <a16:colId xmlns:a16="http://schemas.microsoft.com/office/drawing/2014/main" val="1337989968"/>
                    </a:ext>
                  </a:extLst>
                </a:gridCol>
                <a:gridCol w="741020">
                  <a:extLst>
                    <a:ext uri="{9D8B030D-6E8A-4147-A177-3AD203B41FA5}">
                      <a16:colId xmlns:a16="http://schemas.microsoft.com/office/drawing/2014/main" val="4222564647"/>
                    </a:ext>
                  </a:extLst>
                </a:gridCol>
              </a:tblGrid>
              <a:tr h="167284">
                <a:tc>
                  <a:txBody>
                    <a:bodyPr/>
                    <a:lstStyle/>
                    <a:p>
                      <a:pPr marL="0" marR="0" algn="just">
                        <a:lnSpc>
                          <a:spcPct val="115000"/>
                        </a:lnSpc>
                        <a:spcBef>
                          <a:spcPts val="0"/>
                        </a:spcBef>
                        <a:spcAft>
                          <a:spcPts val="0"/>
                        </a:spcAft>
                      </a:pPr>
                      <a:r>
                        <a:rPr lang="en-GB" sz="500" dirty="0">
                          <a:effectLst/>
                          <a:latin typeface="Arial" panose="020B0604020202020204" pitchFamily="34" charset="0"/>
                          <a:cs typeface="Arial" panose="020B0604020202020204" pitchFamily="34" charset="0"/>
                        </a:rPr>
                        <a:t>Dressing parameters</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GB" sz="500" dirty="0">
                          <a:effectLst/>
                          <a:latin typeface="Arial" panose="020B0604020202020204" pitchFamily="34" charset="0"/>
                          <a:cs typeface="Arial" panose="020B0604020202020204" pitchFamily="34" charset="0"/>
                        </a:rPr>
                        <a:t>Denoting</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GB" sz="500">
                          <a:effectLst/>
                          <a:latin typeface="Arial" panose="020B0604020202020204" pitchFamily="34" charset="0"/>
                          <a:cs typeface="Arial" panose="020B0604020202020204" pitchFamily="34" charset="0"/>
                        </a:rPr>
                        <a:t>Optimum levels</a:t>
                      </a:r>
                      <a:endParaRPr lang="en-US" sz="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GB" sz="500">
                          <a:effectLst/>
                          <a:latin typeface="Arial" panose="020B0604020202020204" pitchFamily="34" charset="0"/>
                          <a:cs typeface="Arial" panose="020B0604020202020204" pitchFamily="34" charset="0"/>
                        </a:rPr>
                        <a:t>Optimum values</a:t>
                      </a:r>
                      <a:endParaRPr lang="en-US" sz="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518445683"/>
                  </a:ext>
                </a:extLst>
              </a:tr>
              <a:tr h="119061">
                <a:tc>
                  <a:txBody>
                    <a:bodyPr/>
                    <a:lstStyle/>
                    <a:p>
                      <a:pPr marL="0" marR="0" algn="just">
                        <a:lnSpc>
                          <a:spcPct val="115000"/>
                        </a:lnSpc>
                        <a:spcBef>
                          <a:spcPts val="0"/>
                        </a:spcBef>
                        <a:spcAft>
                          <a:spcPts val="0"/>
                        </a:spcAft>
                      </a:pPr>
                      <a:r>
                        <a:rPr lang="en-GB" sz="500" dirty="0">
                          <a:effectLst/>
                          <a:latin typeface="Arial" panose="020B0604020202020204" pitchFamily="34" charset="0"/>
                          <a:cs typeface="Arial" panose="020B0604020202020204" pitchFamily="34" charset="0"/>
                        </a:rPr>
                        <a:t>Number of coarse dressing </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GB" sz="500" dirty="0" err="1">
                          <a:effectLst/>
                          <a:latin typeface="Arial" panose="020B0604020202020204" pitchFamily="34" charset="0"/>
                          <a:cs typeface="Arial" panose="020B0604020202020204" pitchFamily="34" charset="0"/>
                        </a:rPr>
                        <a:t>n</a:t>
                      </a:r>
                      <a:r>
                        <a:rPr lang="en-GB" sz="500" baseline="-25000" dirty="0" err="1">
                          <a:effectLst/>
                          <a:latin typeface="Arial" panose="020B0604020202020204" pitchFamily="34" charset="0"/>
                          <a:cs typeface="Arial" panose="020B0604020202020204" pitchFamily="34" charset="0"/>
                        </a:rPr>
                        <a:t>c</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GB" sz="500">
                          <a:effectLst/>
                          <a:latin typeface="Arial" panose="020B0604020202020204" pitchFamily="34" charset="0"/>
                          <a:cs typeface="Arial" panose="020B0604020202020204" pitchFamily="34" charset="0"/>
                        </a:rPr>
                        <a:t>3</a:t>
                      </a:r>
                      <a:endParaRPr lang="en-US" sz="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GB" sz="500">
                          <a:effectLst/>
                          <a:latin typeface="Arial" panose="020B0604020202020204" pitchFamily="34" charset="0"/>
                          <a:cs typeface="Arial" panose="020B0604020202020204" pitchFamily="34" charset="0"/>
                        </a:rPr>
                        <a:t>3</a:t>
                      </a:r>
                      <a:endParaRPr lang="en-US" sz="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989423970"/>
                  </a:ext>
                </a:extLst>
              </a:tr>
              <a:tr h="119061">
                <a:tc>
                  <a:txBody>
                    <a:bodyPr/>
                    <a:lstStyle/>
                    <a:p>
                      <a:pPr marL="0" marR="0" algn="just">
                        <a:lnSpc>
                          <a:spcPct val="115000"/>
                        </a:lnSpc>
                        <a:spcBef>
                          <a:spcPts val="0"/>
                        </a:spcBef>
                        <a:spcAft>
                          <a:spcPts val="0"/>
                        </a:spcAft>
                      </a:pPr>
                      <a:r>
                        <a:rPr lang="en-GB" sz="500" dirty="0">
                          <a:effectLst/>
                          <a:latin typeface="Arial" panose="020B0604020202020204" pitchFamily="34" charset="0"/>
                          <a:cs typeface="Arial" panose="020B0604020202020204" pitchFamily="34" charset="0"/>
                        </a:rPr>
                        <a:t>Coarse dressing depth (mm)</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GB" sz="500" dirty="0">
                          <a:effectLst/>
                          <a:latin typeface="Arial" panose="020B0604020202020204" pitchFamily="34" charset="0"/>
                          <a:cs typeface="Arial" panose="020B0604020202020204" pitchFamily="34" charset="0"/>
                        </a:rPr>
                        <a:t>a</a:t>
                      </a:r>
                      <a:r>
                        <a:rPr lang="en-GB" sz="500" baseline="-25000" dirty="0">
                          <a:effectLst/>
                          <a:latin typeface="Arial" panose="020B0604020202020204" pitchFamily="34" charset="0"/>
                          <a:cs typeface="Arial" panose="020B0604020202020204" pitchFamily="34" charset="0"/>
                        </a:rPr>
                        <a:t>c</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GB" sz="500" dirty="0">
                          <a:effectLst/>
                          <a:latin typeface="Arial" panose="020B0604020202020204" pitchFamily="34" charset="0"/>
                          <a:cs typeface="Arial" panose="020B0604020202020204" pitchFamily="34" charset="0"/>
                        </a:rPr>
                        <a:t>2</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GB" sz="500" dirty="0">
                          <a:effectLst/>
                          <a:latin typeface="Arial" panose="020B0604020202020204" pitchFamily="34" charset="0"/>
                          <a:cs typeface="Arial" panose="020B0604020202020204" pitchFamily="34" charset="0"/>
                        </a:rPr>
                        <a:t>0.03</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168369890"/>
                  </a:ext>
                </a:extLst>
              </a:tr>
              <a:tr h="119061">
                <a:tc>
                  <a:txBody>
                    <a:bodyPr/>
                    <a:lstStyle/>
                    <a:p>
                      <a:pPr marL="0" marR="0" algn="just">
                        <a:lnSpc>
                          <a:spcPct val="115000"/>
                        </a:lnSpc>
                        <a:spcBef>
                          <a:spcPts val="0"/>
                        </a:spcBef>
                        <a:spcAft>
                          <a:spcPts val="0"/>
                        </a:spcAft>
                      </a:pPr>
                      <a:r>
                        <a:rPr lang="en-GB" sz="500">
                          <a:effectLst/>
                          <a:latin typeface="Arial" panose="020B0604020202020204" pitchFamily="34" charset="0"/>
                          <a:cs typeface="Arial" panose="020B0604020202020204" pitchFamily="34" charset="0"/>
                        </a:rPr>
                        <a:t>Number of fine dressing </a:t>
                      </a:r>
                      <a:endParaRPr lang="en-US" sz="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GB" sz="500" dirty="0" err="1">
                          <a:effectLst/>
                          <a:latin typeface="Arial" panose="020B0604020202020204" pitchFamily="34" charset="0"/>
                          <a:cs typeface="Arial" panose="020B0604020202020204" pitchFamily="34" charset="0"/>
                        </a:rPr>
                        <a:t>n</a:t>
                      </a:r>
                      <a:r>
                        <a:rPr lang="en-GB" sz="500" baseline="-25000" dirty="0" err="1">
                          <a:effectLst/>
                          <a:latin typeface="Arial" panose="020B0604020202020204" pitchFamily="34" charset="0"/>
                          <a:cs typeface="Arial" panose="020B0604020202020204" pitchFamily="34" charset="0"/>
                        </a:rPr>
                        <a:t>f</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GB" sz="500" dirty="0">
                          <a:effectLst/>
                          <a:latin typeface="Arial" panose="020B0604020202020204" pitchFamily="34" charset="0"/>
                          <a:cs typeface="Arial" panose="020B0604020202020204" pitchFamily="34" charset="0"/>
                        </a:rPr>
                        <a:t>3</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GB" sz="500">
                          <a:effectLst/>
                          <a:latin typeface="Arial" panose="020B0604020202020204" pitchFamily="34" charset="0"/>
                          <a:cs typeface="Arial" panose="020B0604020202020204" pitchFamily="34" charset="0"/>
                        </a:rPr>
                        <a:t>2</a:t>
                      </a:r>
                      <a:endParaRPr lang="en-US" sz="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308137007"/>
                  </a:ext>
                </a:extLst>
              </a:tr>
              <a:tr h="119061">
                <a:tc>
                  <a:txBody>
                    <a:bodyPr/>
                    <a:lstStyle/>
                    <a:p>
                      <a:pPr marL="0" marR="0" algn="just">
                        <a:lnSpc>
                          <a:spcPct val="115000"/>
                        </a:lnSpc>
                        <a:spcBef>
                          <a:spcPts val="0"/>
                        </a:spcBef>
                        <a:spcAft>
                          <a:spcPts val="0"/>
                        </a:spcAft>
                      </a:pPr>
                      <a:r>
                        <a:rPr lang="en-GB" sz="500">
                          <a:effectLst/>
                          <a:latin typeface="Arial" panose="020B0604020202020204" pitchFamily="34" charset="0"/>
                          <a:cs typeface="Arial" panose="020B0604020202020204" pitchFamily="34" charset="0"/>
                        </a:rPr>
                        <a:t>Fine dressing depth (mm)</a:t>
                      </a:r>
                      <a:endParaRPr lang="en-US" sz="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GB" sz="500" dirty="0" err="1">
                          <a:effectLst/>
                          <a:latin typeface="Arial" panose="020B0604020202020204" pitchFamily="34" charset="0"/>
                          <a:cs typeface="Arial" panose="020B0604020202020204" pitchFamily="34" charset="0"/>
                        </a:rPr>
                        <a:t>a</a:t>
                      </a:r>
                      <a:r>
                        <a:rPr lang="en-GB" sz="500" baseline="-25000" dirty="0" err="1">
                          <a:effectLst/>
                          <a:latin typeface="Arial" panose="020B0604020202020204" pitchFamily="34" charset="0"/>
                          <a:cs typeface="Arial" panose="020B0604020202020204" pitchFamily="34" charset="0"/>
                        </a:rPr>
                        <a:t>f</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GB" sz="500" dirty="0">
                          <a:effectLst/>
                          <a:latin typeface="Arial" panose="020B0604020202020204" pitchFamily="34" charset="0"/>
                          <a:cs typeface="Arial" panose="020B0604020202020204" pitchFamily="34" charset="0"/>
                        </a:rPr>
                        <a:t>2</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GB" sz="500" dirty="0">
                          <a:effectLst/>
                          <a:latin typeface="Arial" panose="020B0604020202020204" pitchFamily="34" charset="0"/>
                          <a:cs typeface="Arial" panose="020B0604020202020204" pitchFamily="34" charset="0"/>
                        </a:rPr>
                        <a:t>0.01</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61708066"/>
                  </a:ext>
                </a:extLst>
              </a:tr>
              <a:tr h="119061">
                <a:tc>
                  <a:txBody>
                    <a:bodyPr/>
                    <a:lstStyle/>
                    <a:p>
                      <a:pPr marL="0" marR="0" algn="just">
                        <a:lnSpc>
                          <a:spcPct val="115000"/>
                        </a:lnSpc>
                        <a:spcBef>
                          <a:spcPts val="0"/>
                        </a:spcBef>
                        <a:spcAft>
                          <a:spcPts val="0"/>
                        </a:spcAft>
                      </a:pPr>
                      <a:r>
                        <a:rPr lang="en-GB" sz="500">
                          <a:effectLst/>
                          <a:latin typeface="Arial" panose="020B0604020202020204" pitchFamily="34" charset="0"/>
                          <a:cs typeface="Arial" panose="020B0604020202020204" pitchFamily="34" charset="0"/>
                        </a:rPr>
                        <a:t>Non-feeding dressing</a:t>
                      </a:r>
                      <a:endParaRPr lang="en-US" sz="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GB" sz="500">
                          <a:effectLst/>
                          <a:latin typeface="Arial" panose="020B0604020202020204" pitchFamily="34" charset="0"/>
                          <a:cs typeface="Arial" panose="020B0604020202020204" pitchFamily="34" charset="0"/>
                        </a:rPr>
                        <a:t>n</a:t>
                      </a:r>
                      <a:r>
                        <a:rPr lang="en-GB" sz="500" baseline="-25000">
                          <a:effectLst/>
                          <a:latin typeface="Arial" panose="020B0604020202020204" pitchFamily="34" charset="0"/>
                          <a:cs typeface="Arial" panose="020B0604020202020204" pitchFamily="34" charset="0"/>
                        </a:rPr>
                        <a:t>0</a:t>
                      </a:r>
                      <a:endParaRPr lang="en-US" sz="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GB" sz="500" dirty="0">
                          <a:effectLst/>
                          <a:latin typeface="Arial" panose="020B0604020202020204" pitchFamily="34" charset="0"/>
                          <a:cs typeface="Arial" panose="020B0604020202020204" pitchFamily="34" charset="0"/>
                        </a:rPr>
                        <a:t>4</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GB" sz="500" dirty="0">
                          <a:effectLst/>
                          <a:latin typeface="Arial" panose="020B0604020202020204" pitchFamily="34" charset="0"/>
                          <a:cs typeface="Arial" panose="020B0604020202020204" pitchFamily="34" charset="0"/>
                        </a:rPr>
                        <a:t>3</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584810056"/>
                  </a:ext>
                </a:extLst>
              </a:tr>
              <a:tr h="119061">
                <a:tc>
                  <a:txBody>
                    <a:bodyPr/>
                    <a:lstStyle/>
                    <a:p>
                      <a:pPr marL="0" marR="0" algn="just">
                        <a:lnSpc>
                          <a:spcPct val="115000"/>
                        </a:lnSpc>
                        <a:spcBef>
                          <a:spcPts val="0"/>
                        </a:spcBef>
                        <a:spcAft>
                          <a:spcPts val="0"/>
                        </a:spcAft>
                      </a:pPr>
                      <a:r>
                        <a:rPr lang="en-GB" sz="500">
                          <a:effectLst/>
                          <a:latin typeface="Arial" panose="020B0604020202020204" pitchFamily="34" charset="0"/>
                          <a:cs typeface="Arial" panose="020B0604020202020204" pitchFamily="34" charset="0"/>
                        </a:rPr>
                        <a:t>Feed speed (m/min)</a:t>
                      </a:r>
                      <a:endParaRPr lang="en-US" sz="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GB" sz="500">
                          <a:effectLst/>
                          <a:latin typeface="Arial" panose="020B0604020202020204" pitchFamily="34" charset="0"/>
                          <a:cs typeface="Arial" panose="020B0604020202020204" pitchFamily="34" charset="0"/>
                        </a:rPr>
                        <a:t>S</a:t>
                      </a:r>
                      <a:r>
                        <a:rPr lang="en-GB" sz="500" baseline="-25000">
                          <a:effectLst/>
                          <a:latin typeface="Arial" panose="020B0604020202020204" pitchFamily="34" charset="0"/>
                          <a:cs typeface="Arial" panose="020B0604020202020204" pitchFamily="34" charset="0"/>
                        </a:rPr>
                        <a:t>d</a:t>
                      </a:r>
                      <a:endParaRPr lang="en-US" sz="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GB" sz="500" dirty="0">
                          <a:effectLst/>
                          <a:latin typeface="Arial" panose="020B0604020202020204" pitchFamily="34" charset="0"/>
                          <a:cs typeface="Arial" panose="020B0604020202020204" pitchFamily="34" charset="0"/>
                        </a:rPr>
                        <a:t>2</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GB" sz="500" dirty="0">
                          <a:effectLst/>
                          <a:latin typeface="Arial" panose="020B0604020202020204" pitchFamily="34" charset="0"/>
                          <a:cs typeface="Arial" panose="020B0604020202020204" pitchFamily="34" charset="0"/>
                        </a:rPr>
                        <a:t>1.2</a:t>
                      </a:r>
                      <a:endParaRPr lang="en-US" sz="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652541489"/>
                  </a:ext>
                </a:extLst>
              </a:tr>
            </a:tbl>
          </a:graphicData>
        </a:graphic>
      </p:graphicFrame>
      <p:sp>
        <p:nvSpPr>
          <p:cNvPr id="15" name="Rectangle 14"/>
          <p:cNvSpPr/>
          <p:nvPr/>
        </p:nvSpPr>
        <p:spPr>
          <a:xfrm>
            <a:off x="4308949" y="5646117"/>
            <a:ext cx="1935282" cy="198516"/>
          </a:xfrm>
          <a:prstGeom prst="rect">
            <a:avLst/>
          </a:prstGeom>
        </p:spPr>
        <p:txBody>
          <a:bodyPr wrap="square">
            <a:spAutoFit/>
          </a:bodyPr>
          <a:lstStyle/>
          <a:p>
            <a:pPr algn="ctr">
              <a:lnSpc>
                <a:spcPct val="115000"/>
              </a:lnSpc>
            </a:pPr>
            <a:r>
              <a:rPr lang="en-US" sz="600" b="1" dirty="0" smtClean="0">
                <a:solidFill>
                  <a:srgbClr val="002060"/>
                </a:solidFill>
                <a:latin typeface="Arial" panose="020B0604020202020204" pitchFamily="34" charset="0"/>
                <a:ea typeface="SimSun" panose="02010600030101010101" pitchFamily="2" charset="-122"/>
                <a:cs typeface="Arial" panose="020B0604020202020204" pitchFamily="34" charset="0"/>
              </a:rPr>
              <a:t>Table 4. </a:t>
            </a:r>
            <a:r>
              <a:rPr lang="en-US" sz="600" dirty="0">
                <a:solidFill>
                  <a:srgbClr val="002060"/>
                </a:solidFill>
                <a:latin typeface="Arial" panose="020B0604020202020204" pitchFamily="34" charset="0"/>
                <a:ea typeface="SimSun" panose="02010600030101010101" pitchFamily="2" charset="-122"/>
                <a:cs typeface="Arial" panose="020B0604020202020204" pitchFamily="34" charset="0"/>
              </a:rPr>
              <a:t>The optimum set of dressing parameters.</a:t>
            </a:r>
            <a:endParaRPr lang="en-US" sz="6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707025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414</TotalTime>
  <Words>781</Words>
  <Application>Microsoft Office PowerPoint</Application>
  <PresentationFormat>A4 Paper (210x297 mm)</PresentationFormat>
  <Paragraphs>354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SimSun</vt:lpstr>
      <vt:lpstr>Arial</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AutoBVT</cp:lastModifiedBy>
  <cp:revision>73</cp:revision>
  <cp:lastPrinted>2019-09-05T16:40:00Z</cp:lastPrinted>
  <dcterms:created xsi:type="dcterms:W3CDTF">2019-09-05T15:13:36Z</dcterms:created>
  <dcterms:modified xsi:type="dcterms:W3CDTF">2021-05-27T12:44:17Z</dcterms:modified>
</cp:coreProperties>
</file>